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704" r:id="rId1"/>
  </p:sldMasterIdLst>
  <p:notesMasterIdLst>
    <p:notesMasterId r:id="rId71"/>
  </p:notesMasterIdLst>
  <p:handoutMasterIdLst>
    <p:handoutMasterId r:id="rId72"/>
  </p:handoutMasterIdLst>
  <p:sldIdLst>
    <p:sldId id="329" r:id="rId2"/>
    <p:sldId id="367" r:id="rId3"/>
    <p:sldId id="328" r:id="rId4"/>
    <p:sldId id="377" r:id="rId5"/>
    <p:sldId id="378" r:id="rId6"/>
    <p:sldId id="379" r:id="rId7"/>
    <p:sldId id="380" r:id="rId8"/>
    <p:sldId id="382" r:id="rId9"/>
    <p:sldId id="383" r:id="rId10"/>
    <p:sldId id="384" r:id="rId11"/>
    <p:sldId id="385" r:id="rId12"/>
    <p:sldId id="387" r:id="rId13"/>
    <p:sldId id="388" r:id="rId14"/>
    <p:sldId id="389" r:id="rId15"/>
    <p:sldId id="390" r:id="rId16"/>
    <p:sldId id="392" r:id="rId17"/>
    <p:sldId id="393" r:id="rId18"/>
    <p:sldId id="394" r:id="rId19"/>
    <p:sldId id="395" r:id="rId20"/>
    <p:sldId id="396" r:id="rId21"/>
    <p:sldId id="397" r:id="rId22"/>
    <p:sldId id="399" r:id="rId23"/>
    <p:sldId id="401" r:id="rId24"/>
    <p:sldId id="404" r:id="rId25"/>
    <p:sldId id="406" r:id="rId26"/>
    <p:sldId id="407" r:id="rId27"/>
    <p:sldId id="408" r:id="rId28"/>
    <p:sldId id="409" r:id="rId29"/>
    <p:sldId id="410" r:id="rId30"/>
    <p:sldId id="411" r:id="rId31"/>
    <p:sldId id="459" r:id="rId32"/>
    <p:sldId id="412" r:id="rId33"/>
    <p:sldId id="414" r:id="rId34"/>
    <p:sldId id="416" r:id="rId35"/>
    <p:sldId id="460" r:id="rId36"/>
    <p:sldId id="418" r:id="rId37"/>
    <p:sldId id="419" r:id="rId38"/>
    <p:sldId id="420" r:id="rId39"/>
    <p:sldId id="421" r:id="rId40"/>
    <p:sldId id="422" r:id="rId41"/>
    <p:sldId id="423" r:id="rId42"/>
    <p:sldId id="424" r:id="rId43"/>
    <p:sldId id="425" r:id="rId44"/>
    <p:sldId id="426" r:id="rId45"/>
    <p:sldId id="428" r:id="rId46"/>
    <p:sldId id="430" r:id="rId47"/>
    <p:sldId id="432" r:id="rId48"/>
    <p:sldId id="433" r:id="rId49"/>
    <p:sldId id="434" r:id="rId50"/>
    <p:sldId id="435" r:id="rId51"/>
    <p:sldId id="436" r:id="rId52"/>
    <p:sldId id="437" r:id="rId53"/>
    <p:sldId id="438" r:id="rId54"/>
    <p:sldId id="439" r:id="rId55"/>
    <p:sldId id="440" r:id="rId56"/>
    <p:sldId id="441" r:id="rId57"/>
    <p:sldId id="443" r:id="rId58"/>
    <p:sldId id="444" r:id="rId59"/>
    <p:sldId id="446" r:id="rId60"/>
    <p:sldId id="447" r:id="rId61"/>
    <p:sldId id="450" r:id="rId62"/>
    <p:sldId id="451" r:id="rId63"/>
    <p:sldId id="453" r:id="rId64"/>
    <p:sldId id="454" r:id="rId65"/>
    <p:sldId id="455" r:id="rId66"/>
    <p:sldId id="456" r:id="rId67"/>
    <p:sldId id="457" r:id="rId68"/>
    <p:sldId id="458" r:id="rId69"/>
    <p:sldId id="362" r:id="rId70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8FB837D-C827-4EFA-A057-4D05807E0F7C}" styleName="테마 스타일 1 - 강조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TxStyle/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TxStyle/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TxStyle/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29" autoAdjust="0"/>
    <p:restoredTop sz="96429" autoAdjust="0"/>
  </p:normalViewPr>
  <p:slideViewPr>
    <p:cSldViewPr>
      <p:cViewPr varScale="1">
        <p:scale>
          <a:sx n="86" d="100"/>
          <a:sy n="86" d="100"/>
        </p:scale>
        <p:origin x="276" y="84"/>
      </p:cViewPr>
      <p:guideLst>
        <p:guide orient="horz" pos="2159"/>
        <p:guide pos="2880"/>
      </p:guideLst>
    </p:cSldViewPr>
  </p:slideViewPr>
  <p:notesTextViewPr>
    <p:cViewPr>
      <p:scale>
        <a:sx n="150" d="100"/>
        <a:sy n="15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62" d="100"/>
          <a:sy n="62" d="100"/>
        </p:scale>
        <p:origin x="3154" y="72"/>
      </p:cViewPr>
      <p:guideLst/>
    </p:cSldViewPr>
  </p:notesViewPr>
  <p:gridSpacing cx="45005" cy="45005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DC87C3E9-2372-4D2D-A8FE-578D26F0CAB8}" type="datetime1">
              <a:rPr lang="ko-KR" altLang="en-US"/>
              <a:pPr lvl="0">
                <a:defRPr/>
              </a:pPr>
              <a:t>2023-07-09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8D2126D6-8CEA-47E8-B467-8C3047BBCAC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05BC3899-2E4F-4D3A-8D29-BF4BDDE21DE2}" type="datetime1">
              <a:rPr lang="ko-KR" altLang="en-US"/>
              <a:pPr lvl="0">
                <a:defRPr/>
              </a:pPr>
              <a:t>2023-07-09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89363BF-43B7-4F43-ABD0-D052F59FCD18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.xml"/><Relationship Id="rId1" Type="http://schemas.openxmlformats.org/officeDocument/2006/relationships/tags" Target="../tags/tag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BEA362A-439F-7401-3695-9BFC25802357}"/>
              </a:ext>
            </a:extLst>
          </p:cNvPr>
          <p:cNvSpPr/>
          <p:nvPr userDrawn="1"/>
        </p:nvSpPr>
        <p:spPr>
          <a:xfrm>
            <a:off x="0" y="0"/>
            <a:ext cx="4002232" cy="6858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EE77C1C-530D-D8E4-1284-51B10F003D0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513" y="1448780"/>
            <a:ext cx="2817357" cy="3915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D127427-DD2C-11E3-4DB4-C92F8D43255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256965" y="2258870"/>
            <a:ext cx="4410490" cy="1089632"/>
          </a:xfrm>
          <a:prstGeom prst="rect">
            <a:avLst/>
          </a:prstGeom>
        </p:spPr>
      </p:pic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ABF68B12-AC96-3A95-0654-DCD3395CAA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77467" y="3654025"/>
            <a:ext cx="4274842" cy="480053"/>
          </a:xfrm>
        </p:spPr>
        <p:txBody>
          <a:bodyPr>
            <a:normAutofit/>
          </a:bodyPr>
          <a:lstStyle>
            <a:lvl1pPr marL="0" indent="0">
              <a:buNone/>
              <a:defRPr sz="2000" spc="-300"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</a:lstStyle>
          <a:p>
            <a:pPr lvl="0"/>
            <a:r>
              <a:rPr lang="en-US" altLang="ko-KR" dirty="0"/>
              <a:t>PART </a:t>
            </a:r>
            <a:r>
              <a:rPr lang="en-US" altLang="ko-KR" dirty="0" err="1"/>
              <a:t>nn</a:t>
            </a:r>
            <a:r>
              <a:rPr lang="en-US" altLang="ko-KR" dirty="0"/>
              <a:t> </a:t>
            </a:r>
            <a:r>
              <a:rPr lang="ko-KR" altLang="en-US" dirty="0" err="1"/>
              <a:t>파트명</a:t>
            </a:r>
            <a:endParaRPr lang="en-US" altLang="ko-KR" dirty="0"/>
          </a:p>
        </p:txBody>
      </p:sp>
      <p:sp>
        <p:nvSpPr>
          <p:cNvPr id="13" name="텍스트 개체 틀 8">
            <a:extLst>
              <a:ext uri="{FF2B5EF4-FFF2-40B4-BE49-F238E27FC236}">
                <a16:creationId xmlns:a16="http://schemas.microsoft.com/office/drawing/2014/main" id="{54321C05-52AF-BCDB-3928-7DDDBEBD887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77467" y="4134078"/>
            <a:ext cx="4274842" cy="660916"/>
          </a:xfrm>
        </p:spPr>
        <p:txBody>
          <a:bodyPr>
            <a:noAutofit/>
          </a:bodyPr>
          <a:lstStyle>
            <a:lvl1pPr marL="0" indent="0">
              <a:buNone/>
              <a:defRPr sz="2400" spc="-300">
                <a:solidFill>
                  <a:srgbClr val="7030A0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</a:lstStyle>
          <a:p>
            <a:pPr lvl="0"/>
            <a:r>
              <a:rPr lang="en-US" altLang="ko-KR" dirty="0"/>
              <a:t>CHAPTER </a:t>
            </a:r>
            <a:r>
              <a:rPr lang="en-US" altLang="ko-KR" dirty="0" err="1"/>
              <a:t>nn</a:t>
            </a:r>
            <a:r>
              <a:rPr lang="en-US" altLang="ko-KR" dirty="0"/>
              <a:t> </a:t>
            </a:r>
            <a:r>
              <a:rPr lang="ko-KR" altLang="en-US" dirty="0" err="1"/>
              <a:t>챕터명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565417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BEA362A-439F-7401-3695-9BFC25802357}"/>
              </a:ext>
            </a:extLst>
          </p:cNvPr>
          <p:cNvSpPr/>
          <p:nvPr userDrawn="1"/>
        </p:nvSpPr>
        <p:spPr>
          <a:xfrm>
            <a:off x="0" y="0"/>
            <a:ext cx="4002232" cy="6858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EE77C1C-530D-D8E4-1284-51B10F003D0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556" y="893878"/>
            <a:ext cx="2817357" cy="50702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D127427-DD2C-11E3-4DB4-C92F8D43255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256965" y="1928834"/>
            <a:ext cx="4410490" cy="1419668"/>
          </a:xfrm>
          <a:prstGeom prst="rect">
            <a:avLst/>
          </a:prstGeom>
        </p:spPr>
      </p:pic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ABF68B12-AC96-3A95-0654-DCD3395CAA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77467" y="3789042"/>
            <a:ext cx="4274842" cy="480053"/>
          </a:xfrm>
        </p:spPr>
        <p:txBody>
          <a:bodyPr>
            <a:normAutofit/>
          </a:bodyPr>
          <a:lstStyle>
            <a:lvl1pPr marL="0" indent="0">
              <a:buNone/>
              <a:defRPr sz="2000" spc="-300"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</a:lstStyle>
          <a:p>
            <a:pPr lvl="0"/>
            <a:r>
              <a:rPr lang="en-US" altLang="ko-KR" dirty="0"/>
              <a:t>PART </a:t>
            </a:r>
            <a:r>
              <a:rPr lang="en-US" altLang="ko-KR" dirty="0" err="1"/>
              <a:t>nn</a:t>
            </a:r>
            <a:r>
              <a:rPr lang="en-US" altLang="ko-KR" dirty="0"/>
              <a:t> </a:t>
            </a:r>
            <a:r>
              <a:rPr lang="ko-KR" altLang="en-US" dirty="0" err="1"/>
              <a:t>파트명</a:t>
            </a:r>
            <a:endParaRPr lang="en-US" altLang="ko-KR" dirty="0"/>
          </a:p>
        </p:txBody>
      </p:sp>
      <p:sp>
        <p:nvSpPr>
          <p:cNvPr id="13" name="텍스트 개체 틀 8">
            <a:extLst>
              <a:ext uri="{FF2B5EF4-FFF2-40B4-BE49-F238E27FC236}">
                <a16:creationId xmlns:a16="http://schemas.microsoft.com/office/drawing/2014/main" id="{54321C05-52AF-BCDB-3928-7DDDBEBD887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77467" y="4269095"/>
            <a:ext cx="4274842" cy="660916"/>
          </a:xfrm>
        </p:spPr>
        <p:txBody>
          <a:bodyPr>
            <a:noAutofit/>
          </a:bodyPr>
          <a:lstStyle>
            <a:lvl1pPr marL="0" indent="0">
              <a:buNone/>
              <a:defRPr sz="2400" spc="-300">
                <a:solidFill>
                  <a:srgbClr val="7030A0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</a:lstStyle>
          <a:p>
            <a:pPr lvl="0"/>
            <a:r>
              <a:rPr lang="en-US" altLang="ko-KR" dirty="0"/>
              <a:t>CHAPTER </a:t>
            </a:r>
            <a:r>
              <a:rPr lang="en-US" altLang="ko-KR" dirty="0" err="1"/>
              <a:t>nn</a:t>
            </a:r>
            <a:r>
              <a:rPr lang="en-US" altLang="ko-KR" dirty="0"/>
              <a:t> </a:t>
            </a:r>
            <a:r>
              <a:rPr lang="ko-KR" altLang="en-US" dirty="0" err="1"/>
              <a:t>챕터명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387965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저작권안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>
            <a:extLst>
              <a:ext uri="{FF2B5EF4-FFF2-40B4-BE49-F238E27FC236}">
                <a16:creationId xmlns:a16="http://schemas.microsoft.com/office/drawing/2014/main" id="{BC6CB981-A278-814B-ABD2-3DE2D9DE1442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" y="1489316"/>
            <a:ext cx="9143999" cy="40011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altLang="ko-KR" sz="2000" b="0" spc="-150" dirty="0">
                <a:solidFill>
                  <a:schemeClr val="accent4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IT </a:t>
            </a:r>
            <a:r>
              <a:rPr lang="en-US" altLang="ko-KR" sz="2000" b="0" spc="-150" dirty="0" err="1">
                <a:solidFill>
                  <a:schemeClr val="accent4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CookBook</a:t>
            </a:r>
            <a:r>
              <a:rPr lang="en-US" altLang="ko-KR" sz="2000" b="0" spc="-150" dirty="0">
                <a:solidFill>
                  <a:schemeClr val="accent4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sz="2000" b="0" spc="-150" dirty="0">
                <a:solidFill>
                  <a:schemeClr val="accent4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파이썬 데이터 분석 </a:t>
            </a:r>
            <a:r>
              <a:rPr lang="en-US" altLang="ko-KR" sz="2000" b="0" spc="-150" dirty="0">
                <a:solidFill>
                  <a:schemeClr val="accent4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for Beginner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7DB09CF2-2E30-D647-D245-06258A020757}"/>
              </a:ext>
            </a:extLst>
          </p:cNvPr>
          <p:cNvSpPr txBox="1"/>
          <p:nvPr userDrawn="1"/>
        </p:nvSpPr>
        <p:spPr>
          <a:xfrm>
            <a:off x="1" y="2648914"/>
            <a:ext cx="9143998" cy="11326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ctr">
              <a:defRPr/>
            </a:pPr>
            <a:endParaRPr lang="en-US" altLang="ko-KR" sz="1000" dirty="0">
              <a:solidFill>
                <a:srgbClr val="222222"/>
              </a:solidFill>
              <a:latin typeface="+mn-lt"/>
            </a:endParaRPr>
          </a:p>
          <a:p>
            <a:pPr algn="ctr">
              <a:defRPr/>
            </a:pPr>
            <a:r>
              <a:rPr lang="en-US" altLang="ko-KR" sz="1400" b="1" dirty="0">
                <a:solidFill>
                  <a:prstClr val="black">
                    <a:lumMod val="95000"/>
                    <a:lumOff val="5000"/>
                  </a:prstClr>
                </a:solidFill>
                <a:latin typeface="+mn-lt"/>
              </a:rPr>
              <a:t>[</a:t>
            </a:r>
            <a:r>
              <a:rPr lang="ko-KR" altLang="en-US" sz="1400" b="1" dirty="0">
                <a:solidFill>
                  <a:prstClr val="black">
                    <a:lumMod val="95000"/>
                    <a:lumOff val="5000"/>
                  </a:prstClr>
                </a:solidFill>
                <a:latin typeface="+mn-lt"/>
              </a:rPr>
              <a:t>강의교안 이용 안내</a:t>
            </a:r>
            <a:r>
              <a:rPr lang="en-US" altLang="ko-KR" sz="1400" b="1" dirty="0">
                <a:solidFill>
                  <a:prstClr val="black">
                    <a:lumMod val="95000"/>
                    <a:lumOff val="5000"/>
                  </a:prstClr>
                </a:solidFill>
                <a:latin typeface="+mn-lt"/>
              </a:rPr>
              <a:t>]</a:t>
            </a:r>
          </a:p>
          <a:p>
            <a:pPr algn="ctr">
              <a:defRPr/>
            </a:pPr>
            <a:endParaRPr lang="en-US" altLang="ko-KR" sz="1000" dirty="0">
              <a:solidFill>
                <a:prstClr val="black"/>
              </a:solidFill>
              <a:latin typeface="+mn-lt"/>
            </a:endParaRPr>
          </a:p>
          <a:p>
            <a:pPr marL="0" indent="0" algn="ctr">
              <a:lnSpc>
                <a:spcPct val="120000"/>
              </a:lnSpc>
              <a:buFont typeface="Arial" pitchFamily="34" charset="0"/>
              <a:buNone/>
              <a:defRPr/>
            </a:pPr>
            <a:r>
              <a:rPr lang="ko-KR" altLang="en-US" sz="1400" spc="-100" dirty="0">
                <a:solidFill>
                  <a:prstClr val="black"/>
                </a:solidFill>
                <a:latin typeface="+mn-lt"/>
              </a:rPr>
              <a:t>본 강의교안의 저작권은 </a:t>
            </a:r>
            <a:r>
              <a:rPr lang="ko-KR" altLang="en-US" sz="1400" b="1" spc="-100" dirty="0">
                <a:solidFill>
                  <a:prstClr val="black"/>
                </a:solidFill>
                <a:latin typeface="+mn-lt"/>
              </a:rPr>
              <a:t>우재남</a:t>
            </a:r>
            <a:r>
              <a:rPr lang="ko-KR" altLang="en-US" sz="1400" spc="-100" dirty="0">
                <a:solidFill>
                  <a:prstClr val="black"/>
                </a:solidFill>
                <a:latin typeface="+mn-lt"/>
              </a:rPr>
              <a:t>과 </a:t>
            </a:r>
            <a:r>
              <a:rPr lang="ko-KR" altLang="en-US" sz="1400" b="1" spc="-100" dirty="0" err="1">
                <a:solidFill>
                  <a:prstClr val="black"/>
                </a:solidFill>
                <a:latin typeface="+mn-lt"/>
              </a:rPr>
              <a:t>한빛아카데미㈜</a:t>
            </a:r>
            <a:r>
              <a:rPr lang="ko-KR" altLang="en-US" sz="1400" spc="-100" dirty="0" err="1">
                <a:solidFill>
                  <a:prstClr val="black"/>
                </a:solidFill>
                <a:latin typeface="+mn-lt"/>
              </a:rPr>
              <a:t>에</a:t>
            </a:r>
            <a:r>
              <a:rPr lang="ko-KR" altLang="en-US" sz="1400" spc="-100" dirty="0">
                <a:solidFill>
                  <a:prstClr val="black"/>
                </a:solidFill>
                <a:latin typeface="+mn-lt"/>
              </a:rPr>
              <a:t> 있습니다</a:t>
            </a:r>
            <a:r>
              <a:rPr lang="en-US" altLang="ko-KR" sz="1400" spc="-100" dirty="0">
                <a:solidFill>
                  <a:prstClr val="black"/>
                </a:solidFill>
                <a:latin typeface="+mn-lt"/>
              </a:rPr>
              <a:t>.</a:t>
            </a:r>
          </a:p>
          <a:p>
            <a:pPr marL="0" indent="0" algn="ctr">
              <a:lnSpc>
                <a:spcPct val="120000"/>
              </a:lnSpc>
              <a:buFont typeface="Arial" pitchFamily="34" charset="0"/>
              <a:buNone/>
              <a:defRPr/>
            </a:pPr>
            <a:r>
              <a:rPr lang="ko-KR" altLang="en-US" sz="1400" spc="-100" dirty="0">
                <a:solidFill>
                  <a:prstClr val="black"/>
                </a:solidFill>
                <a:latin typeface="+mn-lt"/>
              </a:rPr>
              <a:t>이 자료는 강의 보조자료로 제공되는 것으로</a:t>
            </a:r>
            <a:r>
              <a:rPr lang="en-US" altLang="ko-KR" sz="1400" spc="-100" dirty="0">
                <a:solidFill>
                  <a:prstClr val="black"/>
                </a:solidFill>
                <a:latin typeface="+mn-lt"/>
              </a:rPr>
              <a:t>, </a:t>
            </a:r>
            <a:r>
              <a:rPr lang="ko-KR" altLang="en-US" sz="1400" spc="-100" dirty="0">
                <a:solidFill>
                  <a:prstClr val="black"/>
                </a:solidFill>
                <a:latin typeface="+mn-lt"/>
              </a:rPr>
              <a:t>무단 전재 및 배포를 금합니다</a:t>
            </a:r>
            <a:r>
              <a:rPr lang="en-US" altLang="ko-KR" sz="1400" spc="-100" dirty="0">
                <a:solidFill>
                  <a:prstClr val="black"/>
                </a:solidFill>
                <a:latin typeface="+mn-lt"/>
              </a:rPr>
              <a:t>.</a:t>
            </a:r>
          </a:p>
        </p:txBody>
      </p:sp>
      <p:sp>
        <p:nvSpPr>
          <p:cNvPr id="8" name="모서리가 둥근 직사각형 8">
            <a:extLst>
              <a:ext uri="{FF2B5EF4-FFF2-40B4-BE49-F238E27FC236}">
                <a16:creationId xmlns:a16="http://schemas.microsoft.com/office/drawing/2014/main" id="{D0FB39F7-9A65-D73B-D193-4DAB1CC6248E}"/>
              </a:ext>
            </a:extLst>
          </p:cNvPr>
          <p:cNvSpPr/>
          <p:nvPr userDrawn="1"/>
        </p:nvSpPr>
        <p:spPr>
          <a:xfrm>
            <a:off x="323057" y="434276"/>
            <a:ext cx="8497887" cy="6055064"/>
          </a:xfrm>
          <a:prstGeom prst="roundRect">
            <a:avLst>
              <a:gd name="adj" fmla="val 5013"/>
            </a:avLst>
          </a:prstGeom>
          <a:noFill/>
          <a:ln w="539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9A5F3A"/>
              </a:solidFill>
            </a:endParaRPr>
          </a:p>
        </p:txBody>
      </p:sp>
      <p:pic>
        <p:nvPicPr>
          <p:cNvPr id="9" name="Picture 2" descr="C:\Documents and Settings\hanb\바탕 화면\한빛아카데미.bmp">
            <a:extLst>
              <a:ext uri="{FF2B5EF4-FFF2-40B4-BE49-F238E27FC236}">
                <a16:creationId xmlns:a16="http://schemas.microsoft.com/office/drawing/2014/main" id="{BA6DE87D-1B1B-44CB-E725-BF05BF4517E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76400" y="5529233"/>
            <a:ext cx="1591200" cy="33002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550563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440"/>
          <p:cNvSpPr>
            <a:spLocks noChangeArrowheads="1"/>
          </p:cNvSpPr>
          <p:nvPr userDrawn="1"/>
        </p:nvSpPr>
        <p:spPr bwMode="invGray">
          <a:xfrm>
            <a:off x="0" y="-22448"/>
            <a:ext cx="9144000" cy="70022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222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lvl="0" algn="l">
              <a:spcBef>
                <a:spcPct val="20000"/>
              </a:spcBef>
            </a:pPr>
            <a:r>
              <a:rPr lang="ko-KR" altLang="en-US" sz="2400" spc="-300" dirty="0">
                <a:latin typeface="HY견고딕" panose="02030600000101010101" pitchFamily="18" charset="-127"/>
                <a:ea typeface="HY견고딕" panose="02030600000101010101" pitchFamily="18" charset="-127"/>
              </a:rPr>
              <a:t> 학습 목표</a:t>
            </a:r>
            <a:endParaRPr lang="ko-KR" altLang="en-US" sz="2400" spc="-300" dirty="0">
              <a:solidFill>
                <a:srgbClr val="8B333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8" name="Rectangle 43"/>
          <p:cNvSpPr>
            <a:spLocks noChangeArrowheads="1"/>
          </p:cNvSpPr>
          <p:nvPr userDrawn="1"/>
        </p:nvSpPr>
        <p:spPr bwMode="gray">
          <a:xfrm>
            <a:off x="8410576" y="6549347"/>
            <a:ext cx="733425" cy="310242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100000">
                <a:schemeClr val="bg1">
                  <a:lumMod val="75000"/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latinLnBrk="0">
              <a:defRPr/>
            </a:pPr>
            <a:endParaRPr kumimoji="0" lang="ko-KR" altLang="en-US" sz="3000" dirty="0">
              <a:solidFill>
                <a:srgbClr val="005E5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Rectangle 18"/>
          <p:cNvSpPr>
            <a:spLocks noChangeArrowheads="1"/>
          </p:cNvSpPr>
          <p:nvPr userDrawn="1"/>
        </p:nvSpPr>
        <p:spPr bwMode="auto">
          <a:xfrm>
            <a:off x="8279259" y="6549347"/>
            <a:ext cx="842962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>
              <a:defRPr/>
            </a:pPr>
            <a:fld id="{048473F8-2F3F-4CC2-BF55-F7E080802650}" type="slidenum">
              <a:rPr lang="ko-KR" altLang="en-US" sz="120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>
                <a:defRPr/>
              </a:pPr>
              <a:t>‹#›</a:t>
            </a:fld>
            <a:r>
              <a:rPr lang="en-US" altLang="ko-KR" sz="1200" dirty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/69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63501" y="773706"/>
            <a:ext cx="8963994" cy="5669959"/>
          </a:xfrm>
        </p:spPr>
        <p:txBody>
          <a:bodyPr>
            <a:normAutofit/>
          </a:bodyPr>
          <a:lstStyle>
            <a:lvl1pPr marL="355600" indent="-261938">
              <a:lnSpc>
                <a:spcPct val="120000"/>
              </a:lnSpc>
              <a:buClr>
                <a:srgbClr val="7030A0"/>
              </a:buClr>
              <a:buSzPct val="130000"/>
              <a:buFont typeface="Wingdings" panose="05000000000000000000" pitchFamily="2" charset="2"/>
              <a:buChar char="§"/>
              <a:defRPr sz="2000" b="1"/>
            </a:lvl1pPr>
            <a:lvl2pPr marL="534988" indent="-177800">
              <a:lnSpc>
                <a:spcPct val="120000"/>
              </a:lnSpc>
              <a:buClr>
                <a:srgbClr val="7030A0"/>
              </a:buClr>
              <a:buFont typeface="Wingdings" panose="05000000000000000000" pitchFamily="2" charset="2"/>
              <a:buChar char="§"/>
              <a:defRPr sz="1600"/>
            </a:lvl2pPr>
            <a:lvl3pPr marL="720725" indent="-185738">
              <a:lnSpc>
                <a:spcPct val="120000"/>
              </a:lnSpc>
              <a:buClr>
                <a:srgbClr val="7030A0"/>
              </a:buClr>
              <a:buFont typeface="Wingdings" panose="05000000000000000000" pitchFamily="2" charset="2"/>
              <a:buChar char="§"/>
              <a:defRPr sz="1400"/>
            </a:lvl3pPr>
            <a:lvl4pPr marL="898525" indent="-177800">
              <a:lnSpc>
                <a:spcPct val="120000"/>
              </a:lnSpc>
              <a:buClr>
                <a:srgbClr val="7030A0"/>
              </a:buClr>
              <a:buFont typeface="Wingdings" panose="05000000000000000000" pitchFamily="2" charset="2"/>
              <a:buChar char="§"/>
              <a:defRPr sz="1200"/>
            </a:lvl4pPr>
            <a:lvl5pPr marL="1077913" indent="-179388">
              <a:lnSpc>
                <a:spcPct val="120000"/>
              </a:lnSpc>
              <a:buClr>
                <a:srgbClr val="7030A0"/>
              </a:buClr>
              <a:buFont typeface="Wingdings" panose="05000000000000000000" pitchFamily="2" charset="2"/>
              <a:buChar char="§"/>
              <a:defRPr sz="10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A5D5EA4-C393-75DD-49EC-D02396089A4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8472" y="3564015"/>
            <a:ext cx="3169379" cy="2876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1244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_기본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440"/>
          <p:cNvSpPr>
            <a:spLocks noChangeArrowheads="1"/>
          </p:cNvSpPr>
          <p:nvPr userDrawn="1"/>
        </p:nvSpPr>
        <p:spPr bwMode="invGray">
          <a:xfrm>
            <a:off x="0" y="8621"/>
            <a:ext cx="9144000" cy="690471"/>
          </a:xfrm>
          <a:prstGeom prst="rect">
            <a:avLst/>
          </a:prstGeom>
          <a:solidFill>
            <a:srgbClr val="F6F983"/>
          </a:solidFill>
          <a:ln w="222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lvl="0" algn="ctr">
              <a:spcBef>
                <a:spcPct val="20000"/>
              </a:spcBef>
            </a:pPr>
            <a:endParaRPr lang="ko-KR" altLang="en-US" sz="3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Rectangle 43"/>
          <p:cNvSpPr>
            <a:spLocks noChangeArrowheads="1"/>
          </p:cNvSpPr>
          <p:nvPr userDrawn="1"/>
        </p:nvSpPr>
        <p:spPr bwMode="gray">
          <a:xfrm>
            <a:off x="8410576" y="6549347"/>
            <a:ext cx="733425" cy="335914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100000">
                <a:schemeClr val="bg1">
                  <a:lumMod val="75000"/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latinLnBrk="0">
              <a:defRPr/>
            </a:pPr>
            <a:endParaRPr kumimoji="0" lang="ko-KR" altLang="en-US" sz="3000" dirty="0">
              <a:solidFill>
                <a:srgbClr val="005E5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Rectangle 18"/>
          <p:cNvSpPr>
            <a:spLocks noChangeArrowheads="1"/>
          </p:cNvSpPr>
          <p:nvPr userDrawn="1"/>
        </p:nvSpPr>
        <p:spPr bwMode="auto">
          <a:xfrm>
            <a:off x="8279259" y="6549347"/>
            <a:ext cx="842962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>
              <a:defRPr/>
            </a:pPr>
            <a:fld id="{048473F8-2F3F-4CC2-BF55-F7E080802650}" type="slidenum">
              <a:rPr lang="ko-KR" altLang="en-US" sz="120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>
                <a:defRPr/>
              </a:pPr>
              <a:t>‹#›</a:t>
            </a:fld>
            <a:r>
              <a:rPr lang="en-US" altLang="ko-KR" sz="1200" dirty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/69</a:t>
            </a:r>
          </a:p>
        </p:txBody>
      </p:sp>
      <p:sp>
        <p:nvSpPr>
          <p:cNvPr id="17" name="제목 9"/>
          <p:cNvSpPr>
            <a:spLocks noGrp="1"/>
          </p:cNvSpPr>
          <p:nvPr>
            <p:ph type="title"/>
          </p:nvPr>
        </p:nvSpPr>
        <p:spPr>
          <a:xfrm>
            <a:off x="63500" y="128634"/>
            <a:ext cx="7785100" cy="474663"/>
          </a:xfrm>
        </p:spPr>
        <p:txBody>
          <a:bodyPr>
            <a:noAutofit/>
          </a:bodyPr>
          <a:lstStyle>
            <a:lvl1pPr algn="l">
              <a:defRPr sz="2200" b="1" spc="-100" baseline="0">
                <a:solidFill>
                  <a:schemeClr val="tx1"/>
                </a:solidFill>
                <a:effectLst>
                  <a:glow>
                    <a:schemeClr val="tx1"/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63501" y="773706"/>
            <a:ext cx="8963994" cy="5669959"/>
          </a:xfrm>
        </p:spPr>
        <p:txBody>
          <a:bodyPr>
            <a:normAutofit/>
          </a:bodyPr>
          <a:lstStyle>
            <a:lvl1pPr marL="355600" indent="-261938">
              <a:lnSpc>
                <a:spcPct val="120000"/>
              </a:lnSpc>
              <a:buClr>
                <a:srgbClr val="FFE45B"/>
              </a:buClr>
              <a:buSzPct val="130000"/>
              <a:buFont typeface="Wingdings" panose="05000000000000000000" pitchFamily="2" charset="2"/>
              <a:buChar char="§"/>
              <a:defRPr sz="2000" b="1"/>
            </a:lvl1pPr>
            <a:lvl2pPr marL="534988" indent="-177800">
              <a:lnSpc>
                <a:spcPct val="120000"/>
              </a:lnSpc>
              <a:buClr>
                <a:srgbClr val="FFE45B"/>
              </a:buClr>
              <a:buFont typeface="Wingdings" panose="05000000000000000000" pitchFamily="2" charset="2"/>
              <a:buChar char="§"/>
              <a:defRPr sz="1600"/>
            </a:lvl2pPr>
            <a:lvl3pPr marL="720725" indent="-185738">
              <a:lnSpc>
                <a:spcPct val="120000"/>
              </a:lnSpc>
              <a:buClr>
                <a:srgbClr val="FFE45B"/>
              </a:buClr>
              <a:buFont typeface="Wingdings" panose="05000000000000000000" pitchFamily="2" charset="2"/>
              <a:buChar char="§"/>
              <a:defRPr sz="1400"/>
            </a:lvl3pPr>
            <a:lvl4pPr marL="898525" indent="-177800">
              <a:lnSpc>
                <a:spcPct val="120000"/>
              </a:lnSpc>
              <a:buClr>
                <a:srgbClr val="FFE45B"/>
              </a:buClr>
              <a:buFont typeface="Wingdings" panose="05000000000000000000" pitchFamily="2" charset="2"/>
              <a:buChar char="§"/>
              <a:defRPr sz="1200"/>
            </a:lvl4pPr>
            <a:lvl5pPr marL="1077913" indent="-179388">
              <a:lnSpc>
                <a:spcPct val="120000"/>
              </a:lnSpc>
              <a:buClr>
                <a:srgbClr val="FFE45B"/>
              </a:buClr>
              <a:buFont typeface="Wingdings" panose="05000000000000000000" pitchFamily="2" charset="2"/>
              <a:buChar char="§"/>
              <a:defRPr sz="10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2375244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0"/>
            <p:custDataLst>
              <p:tags r:id="rId1"/>
            </p:custDataLst>
          </p:nvPr>
        </p:nvSpPr>
        <p:spPr>
          <a:xfrm>
            <a:off x="139700" y="6525346"/>
            <a:ext cx="8756650" cy="280047"/>
          </a:xfrm>
          <a:prstGeom prst="rect">
            <a:avLst/>
          </a:prstGeom>
        </p:spPr>
        <p:txBody>
          <a:bodyPr/>
          <a:lstStyle>
            <a:lvl1pPr>
              <a:defRPr b="1" i="1"/>
            </a:lvl1pPr>
          </a:lstStyle>
          <a:p>
            <a:pPr latinLnBrk="0"/>
            <a:fld id="{926EA8F1-C76B-4BC6-98C4-C2D2384EDDB7}" type="slidenum">
              <a:rPr lang="en-US" altLang="ko-KR" kern="0" smtClean="0">
                <a:latin typeface="Verdana"/>
              </a:rPr>
              <a:pPr latinLnBrk="0"/>
              <a:t>‹#›</a:t>
            </a:fld>
            <a:endParaRPr lang="en-US" altLang="ko-KR" kern="0" dirty="0">
              <a:latin typeface="Verdana"/>
            </a:endParaRPr>
          </a:p>
        </p:txBody>
      </p:sp>
      <p:sp>
        <p:nvSpPr>
          <p:cNvPr id="11" name="Line 5"/>
          <p:cNvSpPr>
            <a:spLocks noChangeShapeType="1"/>
          </p:cNvSpPr>
          <p:nvPr>
            <p:custDataLst>
              <p:tags r:id="rId2"/>
            </p:custDataLst>
          </p:nvPr>
        </p:nvSpPr>
        <p:spPr bwMode="auto">
          <a:xfrm>
            <a:off x="2506663" y="3706813"/>
            <a:ext cx="4151312" cy="0"/>
          </a:xfrm>
          <a:prstGeom prst="line">
            <a:avLst/>
          </a:prstGeom>
          <a:ln>
            <a:prstDash val="dash"/>
            <a:headEnd/>
            <a:tailEnd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/>
          <a:lstStyle/>
          <a:p>
            <a:endParaRPr lang="ko-KR" altLang="en-US"/>
          </a:p>
        </p:txBody>
      </p:sp>
      <p:sp>
        <p:nvSpPr>
          <p:cNvPr id="4" name="TextBox 3"/>
          <p:cNvSpPr txBox="1"/>
          <p:nvPr userDrawn="1"/>
        </p:nvSpPr>
        <p:spPr>
          <a:xfrm>
            <a:off x="3169818" y="2828933"/>
            <a:ext cx="28249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i="0" dirty="0">
                <a:solidFill>
                  <a:schemeClr val="accent4"/>
                </a:solidFill>
                <a:latin typeface="+mn-lt"/>
              </a:rPr>
              <a:t>Thank You</a:t>
            </a:r>
            <a:endParaRPr lang="ko-KR" altLang="en-US" sz="4000" b="1" i="0" dirty="0">
              <a:solidFill>
                <a:schemeClr val="accent4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986339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백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3"/>
          <p:cNvSpPr>
            <a:spLocks noChangeArrowheads="1"/>
          </p:cNvSpPr>
          <p:nvPr userDrawn="1"/>
        </p:nvSpPr>
        <p:spPr bwMode="gray">
          <a:xfrm>
            <a:off x="8410576" y="6643689"/>
            <a:ext cx="733425" cy="2159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100000">
                <a:schemeClr val="bg1">
                  <a:lumMod val="75000"/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latinLnBrk="0">
              <a:defRPr/>
            </a:pPr>
            <a:endParaRPr kumimoji="0" lang="ko-KR" altLang="en-US" sz="3000" dirty="0">
              <a:solidFill>
                <a:srgbClr val="005E5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Rectangle 18"/>
          <p:cNvSpPr>
            <a:spLocks noChangeArrowheads="1"/>
          </p:cNvSpPr>
          <p:nvPr userDrawn="1"/>
        </p:nvSpPr>
        <p:spPr bwMode="auto">
          <a:xfrm>
            <a:off x="8279259" y="6549347"/>
            <a:ext cx="842962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>
              <a:defRPr/>
            </a:pPr>
            <a:fld id="{048473F8-2F3F-4CC2-BF55-F7E080802650}" type="slidenum">
              <a:rPr lang="ko-KR" altLang="en-US" sz="120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>
                <a:defRPr/>
              </a:pPr>
              <a:t>‹#›</a:t>
            </a:fld>
            <a:r>
              <a:rPr lang="en-US" altLang="ko-KR" sz="1200" dirty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/22</a:t>
            </a:r>
          </a:p>
        </p:txBody>
      </p:sp>
    </p:spTree>
    <p:extLst>
      <p:ext uri="{BB962C8B-B14F-4D97-AF65-F5344CB8AC3E}">
        <p14:creationId xmlns:p14="http://schemas.microsoft.com/office/powerpoint/2010/main" val="28235377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4B2FD9B6-DC5A-4644-B01F-335E6DD2CDD1}" type="datetimeFigureOut">
              <a:rPr lang="ko-KR" altLang="en-US" smtClean="0"/>
              <a:pPr/>
              <a:t>2023-07-09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6BC740F2-65F4-46F1-8462-F5CEAE10BBF6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978202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696" r:id="rId2"/>
    <p:sldLayoutId id="2147483701" r:id="rId3"/>
    <p:sldLayoutId id="2147483697" r:id="rId4"/>
    <p:sldLayoutId id="2147483698" r:id="rId5"/>
    <p:sldLayoutId id="2147483699" r:id="rId6"/>
    <p:sldLayoutId id="2147483700" r:id="rId7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ags" Target="../tags/tag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1847E249-A1FA-86D4-7A5F-70674A6822C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PART 01 </a:t>
            </a:r>
            <a:r>
              <a:rPr lang="ko-KR" altLang="en-US" dirty="0"/>
              <a:t>파이썬 </a:t>
            </a:r>
            <a:r>
              <a:rPr lang="ko-KR" altLang="en-US" dirty="0" err="1"/>
              <a:t>리부트</a:t>
            </a:r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1DDC28BD-3B2E-DE22-0F6D-B218A596929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CHAPTER 05 </a:t>
            </a:r>
          </a:p>
          <a:p>
            <a:r>
              <a:rPr lang="en-US" altLang="ko-KR" dirty="0"/>
              <a:t>GUI</a:t>
            </a:r>
            <a:r>
              <a:rPr lang="ko-KR" altLang="en-US" dirty="0"/>
              <a:t>와 파일 입출력</a:t>
            </a:r>
          </a:p>
        </p:txBody>
      </p:sp>
    </p:spTree>
    <p:extLst>
      <p:ext uri="{BB962C8B-B14F-4D97-AF65-F5344CB8AC3E}">
        <p14:creationId xmlns:p14="http://schemas.microsoft.com/office/powerpoint/2010/main" val="34391302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/>
              <a:t>S</a:t>
            </a:r>
            <a:r>
              <a:rPr lang="en-US" altLang="ko-KR" dirty="0"/>
              <a:t>ection</a:t>
            </a:r>
            <a:r>
              <a:rPr lang="en-US" altLang="ko-KR" sz="2200" dirty="0"/>
              <a:t> 02</a:t>
            </a:r>
            <a:r>
              <a:rPr lang="ko-KR" altLang="en-US" dirty="0"/>
              <a:t> 기본 위젯</a:t>
            </a:r>
            <a:endParaRPr lang="ko-KR" altLang="en-US" sz="2200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레이블</a:t>
            </a:r>
            <a:endParaRPr lang="en-US" altLang="ko-KR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2843" y="1981339"/>
            <a:ext cx="5738314" cy="28953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176872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/>
              <a:t>S</a:t>
            </a:r>
            <a:r>
              <a:rPr lang="en-US" altLang="ko-KR" dirty="0"/>
              <a:t>ection</a:t>
            </a:r>
            <a:r>
              <a:rPr lang="en-US" altLang="ko-KR" sz="2200" dirty="0"/>
              <a:t> 02</a:t>
            </a:r>
            <a:r>
              <a:rPr lang="ko-KR" altLang="en-US" dirty="0"/>
              <a:t> 기본 위젯</a:t>
            </a:r>
            <a:endParaRPr lang="ko-KR" altLang="en-US" sz="2200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버튼</a:t>
            </a:r>
            <a:endParaRPr lang="en-US" altLang="ko-KR" dirty="0"/>
          </a:p>
          <a:p>
            <a:pPr lvl="1"/>
            <a:r>
              <a:rPr lang="ko-KR" altLang="en-US" dirty="0"/>
              <a:t>마우스로 클릭하면 눌리는 효과와 함께 지정한 작업이 실행되도록 하는 위젯</a:t>
            </a:r>
            <a:endParaRPr lang="en-US" altLang="ko-KR" dirty="0"/>
          </a:p>
          <a:p>
            <a:pPr lvl="1"/>
            <a:r>
              <a:rPr lang="ko-KR" altLang="en-US" dirty="0"/>
              <a:t>‘</a:t>
            </a:r>
            <a:r>
              <a:rPr lang="en-US" altLang="ko-KR" dirty="0"/>
              <a:t>Button(</a:t>
            </a:r>
            <a:r>
              <a:rPr lang="ko-KR" altLang="en-US" dirty="0" err="1"/>
              <a:t>부모윈도</a:t>
            </a:r>
            <a:r>
              <a:rPr lang="en-US" altLang="ko-KR" dirty="0"/>
              <a:t>, </a:t>
            </a:r>
            <a:r>
              <a:rPr lang="ko-KR" altLang="en-US" dirty="0"/>
              <a:t>옵션</a:t>
            </a:r>
            <a:r>
              <a:rPr lang="en-US" altLang="ko-KR" dirty="0"/>
              <a:t>…)’ </a:t>
            </a:r>
            <a:r>
              <a:rPr lang="ko-KR" altLang="en-US" dirty="0"/>
              <a:t>형식으로 사용</a:t>
            </a:r>
            <a:endParaRPr lang="en-US" altLang="ko-KR" dirty="0"/>
          </a:p>
          <a:p>
            <a:pPr lvl="1"/>
            <a:r>
              <a:rPr lang="ko-KR" altLang="en-US" dirty="0"/>
              <a:t>레이블과 달리 버튼은 눌렀을 때 </a:t>
            </a:r>
            <a:r>
              <a:rPr lang="en-US" altLang="ko-KR" dirty="0"/>
              <a:t>command </a:t>
            </a:r>
            <a:r>
              <a:rPr lang="ko-KR" altLang="en-US" dirty="0"/>
              <a:t>옵션을 통해 특정 작업을 하도록 직접 설정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버튼을 누르면 </a:t>
            </a:r>
            <a:r>
              <a:rPr lang="ko-KR" altLang="en-US" dirty="0" err="1"/>
              <a:t>파이썬</a:t>
            </a:r>
            <a:r>
              <a:rPr lang="ko-KR" altLang="en-US" dirty="0"/>
              <a:t> </a:t>
            </a:r>
            <a:r>
              <a:rPr lang="en-US" altLang="ko-KR" dirty="0"/>
              <a:t>IDLE</a:t>
            </a:r>
            <a:r>
              <a:rPr lang="ko-KR" altLang="en-US" dirty="0"/>
              <a:t>이 종료되는 코드</a:t>
            </a:r>
            <a:endParaRPr lang="en-US" altLang="ko-KR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611C92B1-9409-38D6-F720-178F56EF97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1549303"/>
              </p:ext>
            </p:extLst>
          </p:nvPr>
        </p:nvGraphicFramePr>
        <p:xfrm>
          <a:off x="1174123" y="3174661"/>
          <a:ext cx="7043282" cy="203884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2542">
                  <a:extLst>
                    <a:ext uri="{9D8B030D-6E8A-4147-A177-3AD203B41FA5}">
                      <a16:colId xmlns:a16="http://schemas.microsoft.com/office/drawing/2014/main" val="1979477299"/>
                    </a:ext>
                  </a:extLst>
                </a:gridCol>
                <a:gridCol w="6660740">
                  <a:extLst>
                    <a:ext uri="{9D8B030D-6E8A-4147-A177-3AD203B41FA5}">
                      <a16:colId xmlns:a16="http://schemas.microsoft.com/office/drawing/2014/main" val="2129140947"/>
                    </a:ext>
                  </a:extLst>
                </a:gridCol>
              </a:tblGrid>
              <a:tr h="285031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Code05-05.py</a:t>
                      </a:r>
                      <a:endParaRPr lang="ko-KR" altLang="en-US" sz="1300" dirty="0"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352756829"/>
                  </a:ext>
                </a:extLst>
              </a:tr>
              <a:tr h="17188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01</a:t>
                      </a:r>
                    </a:p>
                    <a:p>
                      <a:pPr latinLnBrk="1"/>
                      <a:r>
                        <a:rPr lang="en-US" altLang="ko-KR" sz="13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02</a:t>
                      </a:r>
                    </a:p>
                    <a:p>
                      <a:pPr latinLnBrk="1"/>
                      <a:r>
                        <a:rPr lang="en-US" altLang="ko-KR" sz="13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03</a:t>
                      </a:r>
                    </a:p>
                    <a:p>
                      <a:pPr latinLnBrk="1"/>
                      <a:r>
                        <a:rPr lang="en-US" altLang="ko-KR" sz="13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04</a:t>
                      </a:r>
                    </a:p>
                    <a:p>
                      <a:pPr latinLnBrk="1"/>
                      <a:r>
                        <a:rPr lang="en-US" altLang="ko-KR" sz="13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05</a:t>
                      </a:r>
                    </a:p>
                    <a:p>
                      <a:pPr latinLnBrk="1"/>
                      <a:r>
                        <a:rPr lang="en-US" altLang="ko-KR" sz="13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06</a:t>
                      </a:r>
                    </a:p>
                    <a:p>
                      <a:pPr latinLnBrk="1"/>
                      <a:r>
                        <a:rPr lang="en-US" altLang="ko-KR" sz="13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07</a:t>
                      </a:r>
                    </a:p>
                    <a:p>
                      <a:pPr latinLnBrk="1"/>
                      <a:r>
                        <a:rPr lang="en-US" altLang="ko-KR" sz="13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08</a:t>
                      </a: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from </a:t>
                      </a:r>
                      <a:r>
                        <a:rPr lang="en-US" altLang="ko-KR" sz="13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tkinter</a:t>
                      </a:r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import *</a:t>
                      </a:r>
                    </a:p>
                    <a:p>
                      <a:pPr latinLnBrk="1"/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window = Tk()</a:t>
                      </a:r>
                    </a:p>
                    <a:p>
                      <a:pPr latinLnBrk="1"/>
                      <a:endParaRPr lang="en-US" altLang="ko-KR" sz="1300" dirty="0"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latinLnBrk="1"/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button1 = Button(window, text = "</a:t>
                      </a:r>
                      <a:r>
                        <a:rPr lang="ko-KR" altLang="en-US" sz="13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파이썬</a:t>
                      </a:r>
                      <a:r>
                        <a:rPr lang="ko-KR" altLang="en-US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종료</a:t>
                      </a:r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", </a:t>
                      </a:r>
                      <a:r>
                        <a:rPr lang="en-US" altLang="ko-KR" sz="13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fg</a:t>
                      </a:r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= "red", </a:t>
                      </a:r>
                      <a:r>
                        <a:rPr lang="en-US" altLang="ko-KR" sz="1300" dirty="0">
                          <a:ln w="0">
                            <a:noFill/>
                          </a:ln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command = quit</a:t>
                      </a:r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)</a:t>
                      </a:r>
                    </a:p>
                    <a:p>
                      <a:pPr latinLnBrk="1"/>
                      <a:endParaRPr lang="en-US" altLang="ko-KR" sz="1300" dirty="0"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latinLnBrk="1"/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button1.pack()</a:t>
                      </a:r>
                    </a:p>
                    <a:p>
                      <a:pPr latinLnBrk="1"/>
                      <a:endParaRPr lang="en-US" altLang="ko-KR" sz="1300" dirty="0"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latinLnBrk="1"/>
                      <a:r>
                        <a:rPr lang="en-US" altLang="ko-KR" sz="13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window.mainloop</a:t>
                      </a:r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</a:t>
                      </a:r>
                      <a:endParaRPr lang="ko-KR" altLang="en-US" sz="1300" dirty="0"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T="60960" marB="60960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60687457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E4AFC69E-48A4-97BA-00E2-21B4001523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6610452" y="3326166"/>
            <a:ext cx="1215135" cy="627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3504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/>
              <a:t>S</a:t>
            </a:r>
            <a:r>
              <a:rPr lang="en-US" altLang="ko-KR" dirty="0"/>
              <a:t>ection</a:t>
            </a:r>
            <a:r>
              <a:rPr lang="en-US" altLang="ko-KR" sz="2200" dirty="0"/>
              <a:t> 02</a:t>
            </a:r>
            <a:r>
              <a:rPr lang="ko-KR" altLang="en-US" dirty="0"/>
              <a:t> 기본 위젯</a:t>
            </a:r>
            <a:endParaRPr lang="ko-KR" altLang="en-US" sz="2200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버튼</a:t>
            </a:r>
            <a:endParaRPr lang="en-US" altLang="ko-KR" dirty="0"/>
          </a:p>
          <a:p>
            <a:pPr lvl="1"/>
            <a:r>
              <a:rPr lang="ko-KR" altLang="en-US" dirty="0"/>
              <a:t>이미지 버튼을 누르면 간단한 메시지창이 나오는 코드</a:t>
            </a:r>
            <a:endParaRPr lang="en-US" altLang="ko-KR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611C92B1-9409-38D6-F720-178F56EF97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008154"/>
              </p:ext>
            </p:extLst>
          </p:nvPr>
        </p:nvGraphicFramePr>
        <p:xfrm>
          <a:off x="701570" y="1763815"/>
          <a:ext cx="6318248" cy="379542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22593">
                  <a:extLst>
                    <a:ext uri="{9D8B030D-6E8A-4147-A177-3AD203B41FA5}">
                      <a16:colId xmlns:a16="http://schemas.microsoft.com/office/drawing/2014/main" val="1979477299"/>
                    </a:ext>
                  </a:extLst>
                </a:gridCol>
                <a:gridCol w="5895655">
                  <a:extLst>
                    <a:ext uri="{9D8B030D-6E8A-4147-A177-3AD203B41FA5}">
                      <a16:colId xmlns:a16="http://schemas.microsoft.com/office/drawing/2014/main" val="2129140947"/>
                    </a:ext>
                  </a:extLst>
                </a:gridCol>
              </a:tblGrid>
              <a:tr h="386704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Code05-06.py</a:t>
                      </a:r>
                      <a:endParaRPr lang="ko-KR" altLang="en-US" sz="1300" dirty="0"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352756829"/>
                  </a:ext>
                </a:extLst>
              </a:tr>
              <a:tr h="340871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01</a:t>
                      </a:r>
                    </a:p>
                    <a:p>
                      <a:pPr latinLnBrk="1"/>
                      <a:r>
                        <a:rPr lang="en-US" altLang="ko-KR" sz="13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02</a:t>
                      </a:r>
                    </a:p>
                    <a:p>
                      <a:pPr latinLnBrk="1"/>
                      <a:r>
                        <a:rPr lang="en-US" altLang="ko-KR" sz="13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03</a:t>
                      </a:r>
                    </a:p>
                    <a:p>
                      <a:pPr latinLnBrk="1"/>
                      <a:r>
                        <a:rPr lang="en-US" altLang="ko-KR" sz="13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04</a:t>
                      </a:r>
                    </a:p>
                    <a:p>
                      <a:pPr latinLnBrk="1"/>
                      <a:r>
                        <a:rPr lang="en-US" altLang="ko-KR" sz="13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05</a:t>
                      </a:r>
                    </a:p>
                    <a:p>
                      <a:pPr latinLnBrk="1"/>
                      <a:r>
                        <a:rPr lang="en-US" altLang="ko-KR" sz="13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06</a:t>
                      </a:r>
                    </a:p>
                    <a:p>
                      <a:pPr latinLnBrk="1"/>
                      <a:r>
                        <a:rPr lang="en-US" altLang="ko-KR" sz="13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07</a:t>
                      </a:r>
                    </a:p>
                    <a:p>
                      <a:pPr latinLnBrk="1"/>
                      <a:r>
                        <a:rPr lang="en-US" altLang="ko-KR" sz="13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08</a:t>
                      </a:r>
                    </a:p>
                    <a:p>
                      <a:pPr latinLnBrk="1"/>
                      <a:r>
                        <a:rPr lang="en-US" altLang="ko-KR" sz="13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09</a:t>
                      </a:r>
                    </a:p>
                    <a:p>
                      <a:pPr latinLnBrk="1"/>
                      <a:r>
                        <a:rPr lang="en-US" altLang="ko-KR" sz="13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10</a:t>
                      </a:r>
                    </a:p>
                    <a:p>
                      <a:pPr latinLnBrk="1"/>
                      <a:r>
                        <a:rPr lang="en-US" altLang="ko-KR" sz="13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11</a:t>
                      </a:r>
                    </a:p>
                    <a:p>
                      <a:pPr latinLnBrk="1"/>
                      <a:r>
                        <a:rPr lang="en-US" altLang="ko-KR" sz="13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12</a:t>
                      </a:r>
                    </a:p>
                    <a:p>
                      <a:pPr latinLnBrk="1"/>
                      <a:r>
                        <a:rPr lang="en-US" altLang="ko-KR" sz="13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13</a:t>
                      </a:r>
                    </a:p>
                    <a:p>
                      <a:pPr latinLnBrk="1"/>
                      <a:r>
                        <a:rPr lang="en-US" altLang="ko-KR" sz="13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14</a:t>
                      </a:r>
                    </a:p>
                    <a:p>
                      <a:pPr latinLnBrk="1"/>
                      <a:r>
                        <a:rPr lang="en-US" altLang="ko-KR" sz="13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15</a:t>
                      </a:r>
                    </a:p>
                    <a:p>
                      <a:pPr latinLnBrk="1"/>
                      <a:r>
                        <a:rPr lang="en-US" altLang="ko-KR" sz="13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16</a:t>
                      </a:r>
                      <a:endParaRPr lang="ko-KR" altLang="en-US" sz="1300" dirty="0">
                        <a:solidFill>
                          <a:schemeClr val="accent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from </a:t>
                      </a:r>
                      <a:r>
                        <a:rPr lang="en-US" altLang="ko-KR" sz="13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tkinter</a:t>
                      </a:r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import *</a:t>
                      </a:r>
                    </a:p>
                    <a:p>
                      <a:pPr latinLnBrk="1"/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from </a:t>
                      </a:r>
                      <a:r>
                        <a:rPr lang="en-US" altLang="ko-KR" sz="13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tkinter</a:t>
                      </a:r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import </a:t>
                      </a:r>
                      <a:r>
                        <a:rPr lang="en-US" altLang="ko-KR" sz="13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messagebox</a:t>
                      </a:r>
                      <a:endParaRPr lang="en-US" altLang="ko-KR" sz="1300" dirty="0"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latinLnBrk="1"/>
                      <a:endParaRPr lang="en-US" altLang="ko-KR" sz="1300" dirty="0"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latinLnBrk="1"/>
                      <a:r>
                        <a:rPr lang="en-US" altLang="ko-KR" sz="1300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## </a:t>
                      </a:r>
                      <a:r>
                        <a:rPr lang="ko-KR" altLang="en-US" sz="1300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함수 선언 부분 </a:t>
                      </a:r>
                      <a:r>
                        <a:rPr lang="en-US" altLang="ko-KR" sz="1300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##</a:t>
                      </a:r>
                    </a:p>
                    <a:p>
                      <a:pPr latinLnBrk="1"/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def </a:t>
                      </a:r>
                      <a:r>
                        <a:rPr lang="en-US" altLang="ko-KR" sz="13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myFunc</a:t>
                      </a:r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 :</a:t>
                      </a:r>
                    </a:p>
                    <a:p>
                      <a:pPr latinLnBrk="1"/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</a:t>
                      </a:r>
                      <a:r>
                        <a:rPr lang="en-US" altLang="ko-KR" sz="13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messagebox.showinfo</a:t>
                      </a:r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("</a:t>
                      </a:r>
                      <a:r>
                        <a:rPr lang="ko-KR" altLang="en-US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강아지 버튼</a:t>
                      </a:r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", "</a:t>
                      </a:r>
                      <a:r>
                        <a:rPr lang="ko-KR" altLang="en-US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강아지가 귀엽죠</a:t>
                      </a:r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? ^^")</a:t>
                      </a:r>
                    </a:p>
                    <a:p>
                      <a:pPr latinLnBrk="1"/>
                      <a:endParaRPr lang="en-US" altLang="ko-KR" sz="1300" dirty="0"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latinLnBrk="1"/>
                      <a:r>
                        <a:rPr lang="en-US" altLang="ko-KR" sz="1300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## </a:t>
                      </a:r>
                      <a:r>
                        <a:rPr lang="ko-KR" altLang="en-US" sz="1300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메인 코드 부분 </a:t>
                      </a:r>
                      <a:r>
                        <a:rPr lang="en-US" altLang="ko-KR" sz="1300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##</a:t>
                      </a:r>
                    </a:p>
                    <a:p>
                      <a:pPr latinLnBrk="1"/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window = Tk()</a:t>
                      </a:r>
                    </a:p>
                    <a:p>
                      <a:pPr latinLnBrk="1"/>
                      <a:endParaRPr lang="en-US" altLang="ko-KR" sz="1300" dirty="0"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latinLnBrk="1"/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photo = </a:t>
                      </a:r>
                      <a:r>
                        <a:rPr lang="en-US" altLang="ko-KR" sz="13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PhotoImage</a:t>
                      </a:r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(file = "gif/dog2.gif")</a:t>
                      </a:r>
                    </a:p>
                    <a:p>
                      <a:pPr latinLnBrk="1"/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button1 = Button(window, image = photo, command = </a:t>
                      </a:r>
                      <a:r>
                        <a:rPr lang="en-US" altLang="ko-KR" sz="13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myFunc</a:t>
                      </a:r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</a:p>
                    <a:p>
                      <a:pPr latinLnBrk="1"/>
                      <a:endParaRPr lang="en-US" altLang="ko-KR" sz="1300" dirty="0"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latinLnBrk="1"/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button1.pack()</a:t>
                      </a:r>
                    </a:p>
                    <a:p>
                      <a:pPr latinLnBrk="1"/>
                      <a:endParaRPr lang="en-US" altLang="ko-KR" sz="1300" dirty="0"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latinLnBrk="1"/>
                      <a:r>
                        <a:rPr lang="en-US" altLang="ko-KR" sz="13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window.mainloop</a:t>
                      </a:r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</a:t>
                      </a:r>
                      <a:endParaRPr lang="ko-KR" altLang="en-US" sz="1300" dirty="0"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T="60960" marB="60960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60687457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E182D9BF-3E90-3B66-9673-9EC4265700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7165" y="3744035"/>
            <a:ext cx="2847160" cy="161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7685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/>
              <a:t>S</a:t>
            </a:r>
            <a:r>
              <a:rPr lang="en-US" altLang="ko-KR" dirty="0"/>
              <a:t>ection</a:t>
            </a:r>
            <a:r>
              <a:rPr lang="en-US" altLang="ko-KR" sz="2200" dirty="0"/>
              <a:t> 02</a:t>
            </a:r>
            <a:r>
              <a:rPr lang="ko-KR" altLang="en-US" dirty="0"/>
              <a:t> 기본 위젯</a:t>
            </a:r>
            <a:endParaRPr lang="ko-KR" altLang="en-US" sz="2200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체크버튼</a:t>
            </a:r>
            <a:endParaRPr lang="en-US" altLang="ko-KR" dirty="0"/>
          </a:p>
          <a:p>
            <a:pPr lvl="1"/>
            <a:r>
              <a:rPr lang="ko-KR" altLang="en-US" dirty="0"/>
              <a:t>체크버튼</a:t>
            </a:r>
            <a:r>
              <a:rPr lang="en-US" altLang="ko-KR" dirty="0"/>
              <a:t>(</a:t>
            </a:r>
            <a:r>
              <a:rPr lang="en-US" altLang="ko-KR" dirty="0" err="1"/>
              <a:t>Checkbutton</a:t>
            </a:r>
            <a:r>
              <a:rPr lang="en-US" altLang="ko-KR" dirty="0"/>
              <a:t>)</a:t>
            </a:r>
            <a:r>
              <a:rPr lang="ko-KR" altLang="en-US" dirty="0"/>
              <a:t>은 켜고 끄는 데 사용하는 위젯</a:t>
            </a:r>
            <a:endParaRPr lang="en-US" altLang="ko-KR" dirty="0"/>
          </a:p>
          <a:p>
            <a:pPr lvl="1"/>
            <a:r>
              <a:rPr lang="ko-KR" altLang="en-US" dirty="0"/>
              <a:t>‘</a:t>
            </a:r>
            <a:r>
              <a:rPr lang="en-US" altLang="ko-KR" dirty="0" err="1"/>
              <a:t>Checkbutton</a:t>
            </a:r>
            <a:r>
              <a:rPr lang="en-US" altLang="ko-KR" dirty="0"/>
              <a:t>(</a:t>
            </a:r>
            <a:r>
              <a:rPr lang="ko-KR" altLang="en-US" dirty="0" err="1"/>
              <a:t>부모윈도</a:t>
            </a:r>
            <a:r>
              <a:rPr lang="en-US" altLang="ko-KR" dirty="0"/>
              <a:t>, </a:t>
            </a:r>
            <a:r>
              <a:rPr lang="ko-KR" altLang="en-US" dirty="0"/>
              <a:t>옵션</a:t>
            </a:r>
            <a:r>
              <a:rPr lang="en-US" altLang="ko-KR" dirty="0"/>
              <a:t>…)’ </a:t>
            </a:r>
            <a:r>
              <a:rPr lang="ko-KR" altLang="en-US" dirty="0"/>
              <a:t>형식으로 사용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1976580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sz="2200"/>
              <a:t>S</a:t>
            </a:r>
            <a:r>
              <a:rPr lang="en-US" altLang="ko-KR"/>
              <a:t>ection</a:t>
            </a:r>
            <a:r>
              <a:rPr lang="en-US" altLang="ko-KR" sz="2200"/>
              <a:t> 02</a:t>
            </a:r>
            <a:r>
              <a:rPr lang="ko-KR" altLang="en-US"/>
              <a:t> 기본 위젯</a:t>
            </a:r>
            <a:endParaRPr lang="ko-KR" altLang="en-US" sz="220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체크버튼</a:t>
            </a:r>
          </a:p>
          <a:p>
            <a:pPr lvl="1">
              <a:defRPr/>
            </a:pPr>
            <a:r>
              <a:rPr lang="ko-KR" altLang="en-US"/>
              <a:t>체크버튼을 켜거나 끄면 메시지창이 열리게 하는 코드</a:t>
            </a:r>
            <a:endParaRPr lang="en-US" altLang="ko-KR"/>
          </a:p>
        </p:txBody>
      </p:sp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1196624" y="1868827"/>
          <a:ext cx="7245806" cy="41704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00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857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5760">
                <a:tc gridSpan="2"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en-US" altLang="ko-KR" sz="1300">
                          <a:latin typeface="D2Coding"/>
                          <a:ea typeface="D2Coding"/>
                        </a:rPr>
                        <a:t>Code05-07.py</a:t>
                      </a:r>
                      <a:endParaRPr lang="ko-KR" altLang="en-US" sz="1300">
                        <a:latin typeface="D2Coding"/>
                        <a:ea typeface="D2Coding"/>
                      </a:endParaRP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04703"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en-US" altLang="ko-KR" sz="1300">
                          <a:solidFill>
                            <a:schemeClr val="accent1"/>
                          </a:solidFill>
                          <a:latin typeface="D2Coding"/>
                          <a:ea typeface="D2Coding"/>
                        </a:rPr>
                        <a:t>01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300">
                          <a:solidFill>
                            <a:schemeClr val="accent1"/>
                          </a:solidFill>
                          <a:latin typeface="D2Coding"/>
                          <a:ea typeface="D2Coding"/>
                        </a:rPr>
                        <a:t>02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300">
                          <a:solidFill>
                            <a:schemeClr val="accent1"/>
                          </a:solidFill>
                          <a:latin typeface="D2Coding"/>
                          <a:ea typeface="D2Coding"/>
                        </a:rPr>
                        <a:t>03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300">
                          <a:solidFill>
                            <a:schemeClr val="accent1"/>
                          </a:solidFill>
                          <a:latin typeface="D2Coding"/>
                          <a:ea typeface="D2Coding"/>
                        </a:rPr>
                        <a:t>04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300">
                          <a:solidFill>
                            <a:schemeClr val="accent1"/>
                          </a:solidFill>
                          <a:latin typeface="D2Coding"/>
                          <a:ea typeface="D2Coding"/>
                        </a:rPr>
                        <a:t>05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300">
                          <a:solidFill>
                            <a:schemeClr val="accent1"/>
                          </a:solidFill>
                          <a:latin typeface="D2Coding"/>
                          <a:ea typeface="D2Coding"/>
                        </a:rPr>
                        <a:t>06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300">
                          <a:solidFill>
                            <a:schemeClr val="accent1"/>
                          </a:solidFill>
                          <a:latin typeface="D2Coding"/>
                          <a:ea typeface="D2Coding"/>
                        </a:rPr>
                        <a:t>07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300">
                          <a:solidFill>
                            <a:schemeClr val="accent1"/>
                          </a:solidFill>
                          <a:latin typeface="D2Coding"/>
                          <a:ea typeface="D2Coding"/>
                        </a:rPr>
                        <a:t>08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300">
                          <a:solidFill>
                            <a:schemeClr val="accent1"/>
                          </a:solidFill>
                          <a:latin typeface="D2Coding"/>
                          <a:ea typeface="D2Coding"/>
                        </a:rPr>
                        <a:t>09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300">
                          <a:solidFill>
                            <a:schemeClr val="accent1"/>
                          </a:solidFill>
                          <a:latin typeface="D2Coding"/>
                          <a:ea typeface="D2Coding"/>
                        </a:rPr>
                        <a:t>10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300">
                          <a:solidFill>
                            <a:schemeClr val="accent1"/>
                          </a:solidFill>
                          <a:latin typeface="D2Coding"/>
                          <a:ea typeface="D2Coding"/>
                        </a:rPr>
                        <a:t>11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300">
                          <a:solidFill>
                            <a:schemeClr val="accent1"/>
                          </a:solidFill>
                          <a:latin typeface="D2Coding"/>
                          <a:ea typeface="D2Coding"/>
                        </a:rPr>
                        <a:t>12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300">
                          <a:solidFill>
                            <a:schemeClr val="accent1"/>
                          </a:solidFill>
                          <a:latin typeface="D2Coding"/>
                          <a:ea typeface="D2Coding"/>
                        </a:rPr>
                        <a:t>13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300">
                          <a:solidFill>
                            <a:schemeClr val="accent1"/>
                          </a:solidFill>
                          <a:latin typeface="D2Coding"/>
                          <a:ea typeface="D2Coding"/>
                        </a:rPr>
                        <a:t>14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300">
                          <a:solidFill>
                            <a:schemeClr val="accent1"/>
                          </a:solidFill>
                          <a:latin typeface="D2Coding"/>
                          <a:ea typeface="D2Coding"/>
                        </a:rPr>
                        <a:t>15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300">
                          <a:solidFill>
                            <a:schemeClr val="accent1"/>
                          </a:solidFill>
                          <a:latin typeface="D2Coding"/>
                          <a:ea typeface="D2Coding"/>
                        </a:rPr>
                        <a:t>16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300">
                          <a:solidFill>
                            <a:schemeClr val="accent1"/>
                          </a:solidFill>
                          <a:latin typeface="D2Coding"/>
                          <a:ea typeface="D2Coding"/>
                        </a:rPr>
                        <a:t>17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300">
                          <a:solidFill>
                            <a:schemeClr val="accent1"/>
                          </a:solidFill>
                          <a:latin typeface="D2Coding"/>
                          <a:ea typeface="D2Coding"/>
                        </a:rPr>
                        <a:t>18</a:t>
                      </a:r>
                      <a:endParaRPr lang="ko-KR" altLang="en-US" sz="1300">
                        <a:solidFill>
                          <a:schemeClr val="accent1"/>
                        </a:solidFill>
                        <a:latin typeface="D2Coding"/>
                        <a:ea typeface="D2Coding"/>
                      </a:endParaRP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en-US" altLang="ko-KR" sz="1300">
                          <a:latin typeface="D2Coding"/>
                          <a:ea typeface="D2Coding"/>
                        </a:rPr>
                        <a:t>from tkinter import *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300">
                          <a:latin typeface="D2Coding"/>
                          <a:ea typeface="D2Coding"/>
                        </a:rPr>
                        <a:t>from tkinter import messagebox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300">
                          <a:latin typeface="D2Coding"/>
                          <a:ea typeface="D2Coding"/>
                        </a:rPr>
                        <a:t>window = Tk()</a:t>
                      </a:r>
                    </a:p>
                    <a:p>
                      <a:pPr lvl="0" latinLnBrk="1">
                        <a:defRPr/>
                      </a:pPr>
                      <a:endParaRPr lang="en-US" altLang="ko-KR" sz="1300">
                        <a:latin typeface="D2Coding"/>
                        <a:ea typeface="D2Coding"/>
                      </a:endParaRPr>
                    </a:p>
                    <a:p>
                      <a:pPr lvl="0" latinLnBrk="1">
                        <a:defRPr/>
                      </a:pPr>
                      <a:r>
                        <a:rPr lang="en-US" altLang="ko-KR" sz="1300">
                          <a:solidFill>
                            <a:srgbClr val="E04B49"/>
                          </a:solidFill>
                          <a:latin typeface="D2Coding"/>
                          <a:ea typeface="D2Coding"/>
                        </a:rPr>
                        <a:t>## </a:t>
                      </a:r>
                      <a:r>
                        <a:rPr lang="ko-KR" altLang="en-US" sz="1300">
                          <a:solidFill>
                            <a:srgbClr val="E04B49"/>
                          </a:solidFill>
                          <a:latin typeface="D2Coding"/>
                          <a:ea typeface="D2Coding"/>
                        </a:rPr>
                        <a:t>함수 선언 부분 </a:t>
                      </a:r>
                      <a:r>
                        <a:rPr lang="en-US" altLang="ko-KR" sz="1300">
                          <a:solidFill>
                            <a:srgbClr val="E04B49"/>
                          </a:solidFill>
                          <a:latin typeface="D2Coding"/>
                          <a:ea typeface="D2Coding"/>
                        </a:rPr>
                        <a:t>##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300">
                          <a:latin typeface="D2Coding"/>
                          <a:ea typeface="D2Coding"/>
                        </a:rPr>
                        <a:t>def myFunc() :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300">
                          <a:latin typeface="D2Coding"/>
                          <a:ea typeface="D2Coding"/>
                        </a:rPr>
                        <a:t>    if chk.get() == 0 :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300">
                          <a:latin typeface="D2Coding"/>
                          <a:ea typeface="D2Coding"/>
                        </a:rPr>
                        <a:t>        messagebox.showinfo("", "</a:t>
                      </a:r>
                      <a:r>
                        <a:rPr lang="ko-KR" altLang="en-US" sz="1300">
                          <a:latin typeface="D2Coding"/>
                          <a:ea typeface="D2Coding"/>
                        </a:rPr>
                        <a:t>체크버튼이 꺼졌어요</a:t>
                      </a:r>
                      <a:r>
                        <a:rPr lang="en-US" altLang="ko-KR" sz="1300">
                          <a:latin typeface="D2Coding"/>
                          <a:ea typeface="D2Coding"/>
                        </a:rPr>
                        <a:t>.")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300">
                          <a:latin typeface="D2Coding"/>
                          <a:ea typeface="D2Coding"/>
                        </a:rPr>
                        <a:t>    else :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300">
                          <a:latin typeface="D2Coding"/>
                          <a:ea typeface="D2Coding"/>
                        </a:rPr>
                        <a:t>        messagebox.showinfo("", "</a:t>
                      </a:r>
                      <a:r>
                        <a:rPr lang="ko-KR" altLang="en-US" sz="1300">
                          <a:latin typeface="D2Coding"/>
                          <a:ea typeface="D2Coding"/>
                        </a:rPr>
                        <a:t>체크버튼이 켜졌어요</a:t>
                      </a:r>
                      <a:r>
                        <a:rPr lang="en-US" altLang="ko-KR" sz="1300">
                          <a:latin typeface="D2Coding"/>
                          <a:ea typeface="D2Coding"/>
                        </a:rPr>
                        <a:t>.")</a:t>
                      </a:r>
                    </a:p>
                    <a:p>
                      <a:pPr lvl="0" latinLnBrk="1">
                        <a:defRPr/>
                      </a:pPr>
                      <a:endParaRPr lang="en-US" altLang="ko-KR" sz="1300">
                        <a:latin typeface="D2Coding"/>
                        <a:ea typeface="D2Coding"/>
                      </a:endParaRPr>
                    </a:p>
                    <a:p>
                      <a:pPr lvl="0" latinLnBrk="1">
                        <a:defRPr/>
                      </a:pPr>
                      <a:r>
                        <a:rPr lang="en-US" altLang="ko-KR" sz="1300">
                          <a:solidFill>
                            <a:srgbClr val="E04B49"/>
                          </a:solidFill>
                          <a:latin typeface="D2Coding"/>
                          <a:ea typeface="D2Coding"/>
                        </a:rPr>
                        <a:t>## </a:t>
                      </a:r>
                      <a:r>
                        <a:rPr lang="ko-KR" altLang="en-US" sz="1300">
                          <a:solidFill>
                            <a:srgbClr val="E04B49"/>
                          </a:solidFill>
                          <a:latin typeface="D2Coding"/>
                          <a:ea typeface="D2Coding"/>
                        </a:rPr>
                        <a:t>메인 코드 부분 </a:t>
                      </a:r>
                      <a:r>
                        <a:rPr lang="en-US" altLang="ko-KR" sz="1300">
                          <a:solidFill>
                            <a:srgbClr val="E04B49"/>
                          </a:solidFill>
                          <a:latin typeface="D2Coding"/>
                          <a:ea typeface="D2Coding"/>
                        </a:rPr>
                        <a:t>##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300">
                          <a:latin typeface="D2Coding"/>
                          <a:ea typeface="D2Coding"/>
                        </a:rPr>
                        <a:t>chk = IntVar()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300">
                          <a:latin typeface="D2Coding"/>
                          <a:ea typeface="D2Coding"/>
                        </a:rPr>
                        <a:t>cb1 = Checkbutton(window, text = "</a:t>
                      </a:r>
                      <a:r>
                        <a:rPr lang="ko-KR" altLang="en-US" sz="1300">
                          <a:latin typeface="D2Coding"/>
                          <a:ea typeface="D2Coding"/>
                        </a:rPr>
                        <a:t>클릭하세요</a:t>
                      </a:r>
                      <a:r>
                        <a:rPr lang="en-US" altLang="ko-KR" sz="1300">
                          <a:latin typeface="D2Coding"/>
                          <a:ea typeface="D2Coding"/>
                        </a:rPr>
                        <a:t>", variable = chk, command = myFunc)</a:t>
                      </a:r>
                    </a:p>
                    <a:p>
                      <a:pPr lvl="0" latinLnBrk="1">
                        <a:defRPr/>
                      </a:pPr>
                      <a:endParaRPr lang="en-US" altLang="ko-KR" sz="1300">
                        <a:latin typeface="D2Coding"/>
                        <a:ea typeface="D2Coding"/>
                      </a:endParaRPr>
                    </a:p>
                    <a:p>
                      <a:pPr lvl="0" latinLnBrk="1">
                        <a:defRPr/>
                      </a:pPr>
                      <a:r>
                        <a:rPr lang="en-US" altLang="ko-KR" sz="1300">
                          <a:latin typeface="D2Coding"/>
                          <a:ea typeface="D2Coding"/>
                        </a:rPr>
                        <a:t>cb1.pack()</a:t>
                      </a:r>
                    </a:p>
                    <a:p>
                      <a:pPr lvl="0" latinLnBrk="1">
                        <a:defRPr/>
                      </a:pPr>
                      <a:endParaRPr lang="en-US" altLang="ko-KR" sz="1300">
                        <a:latin typeface="D2Coding"/>
                        <a:ea typeface="D2Coding"/>
                      </a:endParaRPr>
                    </a:p>
                    <a:p>
                      <a:pPr lvl="0" latinLnBrk="1">
                        <a:defRPr/>
                      </a:pPr>
                      <a:r>
                        <a:rPr lang="en-US" altLang="ko-KR" sz="1300">
                          <a:latin typeface="D2Coding"/>
                          <a:ea typeface="D2Coding"/>
                        </a:rPr>
                        <a:t>window.mainloop()</a:t>
                      </a:r>
                      <a:endParaRPr lang="ko-KR" altLang="en-US" sz="1300">
                        <a:latin typeface="D2Coding"/>
                        <a:ea typeface="D2Coding"/>
                      </a:endParaRPr>
                    </a:p>
                  </a:txBody>
                  <a:tcPr marT="60960" marB="60960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787135" y="2134425"/>
            <a:ext cx="3074070" cy="13845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sz="2200"/>
              <a:t>S</a:t>
            </a:r>
            <a:r>
              <a:rPr lang="en-US" altLang="ko-KR"/>
              <a:t>ection</a:t>
            </a:r>
            <a:r>
              <a:rPr lang="en-US" altLang="ko-KR" sz="2200"/>
              <a:t> 02</a:t>
            </a:r>
            <a:r>
              <a:rPr lang="ko-KR" altLang="en-US"/>
              <a:t> 기본 위젯</a:t>
            </a:r>
            <a:endParaRPr lang="ko-KR" altLang="en-US" sz="220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라디오버튼</a:t>
            </a:r>
          </a:p>
          <a:p>
            <a:pPr lvl="1">
              <a:defRPr/>
            </a:pPr>
            <a:r>
              <a:rPr lang="ko-KR" altLang="en-US"/>
              <a:t>라디오버튼</a:t>
            </a:r>
            <a:r>
              <a:rPr lang="en-US" altLang="ko-KR"/>
              <a:t>(Radiobutton)</a:t>
            </a:r>
            <a:r>
              <a:rPr lang="ko-KR" altLang="en-US"/>
              <a:t>은 여러 선택지 중 하나를 선택할 때 사용하는 위젯</a:t>
            </a:r>
          </a:p>
          <a:p>
            <a:pPr lvl="1">
              <a:defRPr/>
            </a:pPr>
            <a:r>
              <a:rPr lang="ko-KR" altLang="en-US"/>
              <a:t>‘</a:t>
            </a:r>
            <a:r>
              <a:rPr lang="en-US" altLang="ko-KR"/>
              <a:t>Radio button(</a:t>
            </a:r>
            <a:r>
              <a:rPr lang="ko-KR" altLang="en-US"/>
              <a:t>부모윈도</a:t>
            </a:r>
            <a:r>
              <a:rPr lang="en-US" altLang="ko-KR"/>
              <a:t>, </a:t>
            </a:r>
            <a:r>
              <a:rPr lang="ko-KR" altLang="en-US"/>
              <a:t>옵션</a:t>
            </a:r>
            <a:r>
              <a:rPr lang="en-US" altLang="ko-KR"/>
              <a:t>…)’ </a:t>
            </a:r>
            <a:r>
              <a:rPr lang="ko-KR" altLang="en-US"/>
              <a:t>형식으로 사용</a:t>
            </a:r>
            <a:endParaRPr lang="en-US" altLang="ko-KR"/>
          </a:p>
        </p:txBody>
      </p:sp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656565" y="2348880"/>
          <a:ext cx="7808367" cy="34358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341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742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4554">
                <a:tc gridSpan="2"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en-US" altLang="ko-KR" sz="1300">
                          <a:latin typeface="D2Coding"/>
                          <a:ea typeface="D2Coding"/>
                        </a:rPr>
                        <a:t>Code05-08.py</a:t>
                      </a:r>
                      <a:endParaRPr lang="ko-KR" altLang="en-US" sz="1300">
                        <a:latin typeface="D2Coding"/>
                        <a:ea typeface="D2Coding"/>
                      </a:endParaRP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15825"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en-US" altLang="ko-KR" sz="1300">
                          <a:solidFill>
                            <a:schemeClr val="accent1"/>
                          </a:solidFill>
                          <a:latin typeface="D2Coding"/>
                          <a:ea typeface="D2Coding"/>
                        </a:rPr>
                        <a:t>01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300">
                          <a:solidFill>
                            <a:schemeClr val="accent1"/>
                          </a:solidFill>
                          <a:latin typeface="D2Coding"/>
                          <a:ea typeface="D2Coding"/>
                        </a:rPr>
                        <a:t>02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300">
                          <a:solidFill>
                            <a:schemeClr val="accent1"/>
                          </a:solidFill>
                          <a:latin typeface="D2Coding"/>
                          <a:ea typeface="D2Coding"/>
                        </a:rPr>
                        <a:t>03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300">
                          <a:solidFill>
                            <a:schemeClr val="accent1"/>
                          </a:solidFill>
                          <a:latin typeface="D2Coding"/>
                          <a:ea typeface="D2Coding"/>
                        </a:rPr>
                        <a:t>04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300">
                          <a:solidFill>
                            <a:schemeClr val="accent1"/>
                          </a:solidFill>
                          <a:latin typeface="D2Coding"/>
                          <a:ea typeface="D2Coding"/>
                        </a:rPr>
                        <a:t>05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300">
                          <a:solidFill>
                            <a:schemeClr val="accent1"/>
                          </a:solidFill>
                          <a:latin typeface="D2Coding"/>
                          <a:ea typeface="D2Coding"/>
                        </a:rPr>
                        <a:t>06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300">
                          <a:solidFill>
                            <a:schemeClr val="accent1"/>
                          </a:solidFill>
                          <a:latin typeface="D2Coding"/>
                          <a:ea typeface="D2Coding"/>
                        </a:rPr>
                        <a:t>07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300">
                          <a:solidFill>
                            <a:schemeClr val="accent1"/>
                          </a:solidFill>
                          <a:latin typeface="D2Coding"/>
                          <a:ea typeface="D2Coding"/>
                        </a:rPr>
                        <a:t>08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300">
                          <a:solidFill>
                            <a:schemeClr val="accent1"/>
                          </a:solidFill>
                          <a:latin typeface="D2Coding"/>
                          <a:ea typeface="D2Coding"/>
                        </a:rPr>
                        <a:t>09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300">
                          <a:solidFill>
                            <a:schemeClr val="accent1"/>
                          </a:solidFill>
                          <a:latin typeface="D2Coding"/>
                          <a:ea typeface="D2Coding"/>
                        </a:rPr>
                        <a:t>10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300">
                          <a:solidFill>
                            <a:schemeClr val="accent1"/>
                          </a:solidFill>
                          <a:latin typeface="D2Coding"/>
                          <a:ea typeface="D2Coding"/>
                        </a:rPr>
                        <a:t>11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300">
                          <a:solidFill>
                            <a:schemeClr val="accent1"/>
                          </a:solidFill>
                          <a:latin typeface="D2Coding"/>
                          <a:ea typeface="D2Coding"/>
                        </a:rPr>
                        <a:t>12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300">
                          <a:solidFill>
                            <a:schemeClr val="accent1"/>
                          </a:solidFill>
                          <a:latin typeface="D2Coding"/>
                          <a:ea typeface="D2Coding"/>
                        </a:rPr>
                        <a:t>13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300">
                          <a:solidFill>
                            <a:schemeClr val="accent1"/>
                          </a:solidFill>
                          <a:latin typeface="D2Coding"/>
                          <a:ea typeface="D2Coding"/>
                        </a:rPr>
                        <a:t>14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300">
                          <a:solidFill>
                            <a:schemeClr val="accent1"/>
                          </a:solidFill>
                          <a:latin typeface="D2Coding"/>
                          <a:ea typeface="D2Coding"/>
                        </a:rPr>
                        <a:t>15</a:t>
                      </a: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r>
                        <a:rPr lang="en-US" altLang="ko-KR" sz="1300" b="0" i="0" u="none" strike="noStrike" kern="1200" baseline="0">
                          <a:solidFill>
                            <a:schemeClr val="tx1"/>
                          </a:solidFill>
                          <a:latin typeface="D2Coding"/>
                          <a:ea typeface="D2Coding"/>
                          <a:cs typeface="+mn-cs"/>
                        </a:rPr>
                        <a:t>from tkinter import *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1300" b="0" i="0" u="none" strike="noStrike" kern="1200" baseline="0">
                          <a:solidFill>
                            <a:schemeClr val="tx1"/>
                          </a:solidFill>
                          <a:latin typeface="D2Coding"/>
                          <a:ea typeface="D2Coding"/>
                          <a:cs typeface="+mn-cs"/>
                        </a:rPr>
                        <a:t>window = Tk()</a:t>
                      </a:r>
                    </a:p>
                    <a:p>
                      <a:pPr lvl="0">
                        <a:defRPr/>
                      </a:pPr>
                      <a:endParaRPr lang="en-US" altLang="ko-KR" sz="1300" b="0" i="0" u="none" strike="noStrike" kern="1200" baseline="0">
                        <a:solidFill>
                          <a:schemeClr val="tx1"/>
                        </a:solidFill>
                        <a:latin typeface="D2Coding"/>
                        <a:ea typeface="D2Coding"/>
                        <a:cs typeface="+mn-cs"/>
                      </a:endParaRPr>
                    </a:p>
                    <a:p>
                      <a:pPr lvl="0">
                        <a:defRPr/>
                      </a:pPr>
                      <a:r>
                        <a:rPr lang="en-US" altLang="ko-KR" sz="1300" b="0" i="0" u="none" strike="noStrike" kern="1200" baseline="0">
                          <a:solidFill>
                            <a:srgbClr val="E04B49"/>
                          </a:solidFill>
                          <a:latin typeface="D2Coding"/>
                          <a:ea typeface="D2Coding"/>
                          <a:cs typeface="+mn-cs"/>
                        </a:rPr>
                        <a:t>## </a:t>
                      </a:r>
                      <a:r>
                        <a:rPr lang="ko-KR" altLang="en-US" sz="1300" b="0" i="0" u="none" strike="noStrike" kern="1200" baseline="0">
                          <a:solidFill>
                            <a:srgbClr val="E04B49"/>
                          </a:solidFill>
                          <a:latin typeface="D2Coding"/>
                          <a:ea typeface="D2Coding"/>
                          <a:cs typeface="+mn-cs"/>
                        </a:rPr>
                        <a:t>함수 선언 부분 </a:t>
                      </a:r>
                      <a:r>
                        <a:rPr lang="en-US" altLang="ko-KR" sz="1300" b="0" i="0" u="none" strike="noStrike" kern="1200" baseline="0">
                          <a:solidFill>
                            <a:srgbClr val="E04B49"/>
                          </a:solidFill>
                          <a:latin typeface="D2Coding"/>
                          <a:ea typeface="D2Coding"/>
                          <a:cs typeface="+mn-cs"/>
                        </a:rPr>
                        <a:t>##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1300" b="0" i="0" u="none" strike="noStrike" kern="1200" baseline="0">
                          <a:solidFill>
                            <a:schemeClr val="tx1"/>
                          </a:solidFill>
                          <a:latin typeface="D2Coding"/>
                          <a:ea typeface="D2Coding"/>
                          <a:cs typeface="+mn-cs"/>
                        </a:rPr>
                        <a:t>def myFunc() :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1300" b="0" i="0" u="none" strike="noStrike" kern="1200" baseline="0">
                          <a:solidFill>
                            <a:schemeClr val="tx1"/>
                          </a:solidFill>
                          <a:latin typeface="D2Coding"/>
                          <a:ea typeface="D2Coding"/>
                          <a:cs typeface="+mn-cs"/>
                        </a:rPr>
                        <a:t>    if var.get() == 1 :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1300" b="0" i="0" u="none" strike="noStrike" kern="1200" baseline="0">
                          <a:solidFill>
                            <a:schemeClr val="tx1"/>
                          </a:solidFill>
                          <a:latin typeface="D2Coding"/>
                          <a:ea typeface="D2Coding"/>
                          <a:cs typeface="+mn-cs"/>
                        </a:rPr>
                        <a:t>        label1.configure(text = "</a:t>
                      </a:r>
                      <a:r>
                        <a:rPr lang="ko-KR" altLang="en-US" sz="1300" b="0" i="0" u="none" strike="noStrike" kern="1200" baseline="0">
                          <a:solidFill>
                            <a:schemeClr val="tx1"/>
                          </a:solidFill>
                          <a:latin typeface="D2Coding"/>
                          <a:ea typeface="D2Coding"/>
                          <a:cs typeface="+mn-cs"/>
                        </a:rPr>
                        <a:t>파이썬</a:t>
                      </a:r>
                      <a:r>
                        <a:rPr lang="en-US" altLang="ko-KR" sz="1300" b="0" i="0" u="none" strike="noStrike" kern="1200" baseline="0">
                          <a:solidFill>
                            <a:schemeClr val="tx1"/>
                          </a:solidFill>
                          <a:latin typeface="D2Coding"/>
                          <a:ea typeface="D2Coding"/>
                          <a:cs typeface="+mn-cs"/>
                        </a:rPr>
                        <a:t>")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1300" b="0" i="0" u="none" strike="noStrike" kern="1200" baseline="0">
                          <a:solidFill>
                            <a:schemeClr val="tx1"/>
                          </a:solidFill>
                          <a:latin typeface="D2Coding"/>
                          <a:ea typeface="D2Coding"/>
                          <a:cs typeface="+mn-cs"/>
                        </a:rPr>
                        <a:t>    elif var.get() == 2 : 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1300" b="0" i="0" u="none" strike="noStrike" kern="1200" baseline="0">
                          <a:solidFill>
                            <a:schemeClr val="tx1"/>
                          </a:solidFill>
                          <a:latin typeface="D2Coding"/>
                          <a:ea typeface="D2Coding"/>
                          <a:cs typeface="+mn-cs"/>
                        </a:rPr>
                        <a:t>        label1.configure(text = "C++")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1300" b="0" i="0" u="none" strike="noStrike" kern="1200" baseline="0">
                          <a:solidFill>
                            <a:schemeClr val="tx1"/>
                          </a:solidFill>
                          <a:latin typeface="D2Coding"/>
                          <a:ea typeface="D2Coding"/>
                          <a:cs typeface="+mn-cs"/>
                        </a:rPr>
                        <a:t>    else :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1300" b="0" i="0" u="none" strike="noStrike" kern="1200" baseline="0">
                          <a:solidFill>
                            <a:schemeClr val="tx1"/>
                          </a:solidFill>
                          <a:latin typeface="D2Coding"/>
                          <a:ea typeface="D2Coding"/>
                          <a:cs typeface="+mn-cs"/>
                        </a:rPr>
                        <a:t>        label1.configure(text = "Java")</a:t>
                      </a:r>
                    </a:p>
                    <a:p>
                      <a:pPr lvl="0">
                        <a:defRPr/>
                      </a:pPr>
                      <a:endParaRPr lang="en-US" altLang="ko-KR" sz="1300" b="0" i="0" u="none" strike="noStrike" kern="1200" baseline="0">
                        <a:solidFill>
                          <a:schemeClr val="tx1"/>
                        </a:solidFill>
                        <a:latin typeface="D2Coding"/>
                        <a:ea typeface="D2Coding"/>
                        <a:cs typeface="+mn-cs"/>
                      </a:endParaRPr>
                    </a:p>
                    <a:p>
                      <a:pPr lvl="0">
                        <a:defRPr/>
                      </a:pPr>
                      <a:r>
                        <a:rPr lang="en-US" altLang="ko-KR" sz="1300" b="0" i="0" u="none" strike="noStrike" kern="1200" baseline="0">
                          <a:solidFill>
                            <a:srgbClr val="E04B49"/>
                          </a:solidFill>
                          <a:latin typeface="D2Coding"/>
                          <a:ea typeface="D2Coding"/>
                          <a:cs typeface="+mn-cs"/>
                        </a:rPr>
                        <a:t>## </a:t>
                      </a:r>
                      <a:r>
                        <a:rPr lang="ko-KR" altLang="en-US" sz="1300" b="0" i="0" u="none" strike="noStrike" kern="1200" baseline="0">
                          <a:solidFill>
                            <a:srgbClr val="E04B49"/>
                          </a:solidFill>
                          <a:latin typeface="D2Coding"/>
                          <a:ea typeface="D2Coding"/>
                          <a:cs typeface="+mn-cs"/>
                        </a:rPr>
                        <a:t>메인 코드 부분 </a:t>
                      </a:r>
                      <a:r>
                        <a:rPr lang="en-US" altLang="ko-KR" sz="1300" b="0" i="0" u="none" strike="noStrike" kern="1200" baseline="0">
                          <a:solidFill>
                            <a:srgbClr val="E04B49"/>
                          </a:solidFill>
                          <a:latin typeface="D2Coding"/>
                          <a:ea typeface="D2Coding"/>
                          <a:cs typeface="+mn-cs"/>
                        </a:rPr>
                        <a:t>##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1300" b="0" i="0" u="none" strike="noStrike" kern="1200" baseline="0">
                          <a:solidFill>
                            <a:schemeClr val="tx1"/>
                          </a:solidFill>
                          <a:latin typeface="D2Coding"/>
                          <a:ea typeface="D2Coding"/>
                          <a:cs typeface="+mn-cs"/>
                        </a:rPr>
                        <a:t>var = IntVar()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1300" b="0" i="0" u="none" strike="noStrike" kern="1200" baseline="0">
                          <a:solidFill>
                            <a:schemeClr val="tx1"/>
                          </a:solidFill>
                          <a:latin typeface="D2Coding"/>
                          <a:ea typeface="D2Coding"/>
                          <a:cs typeface="+mn-cs"/>
                        </a:rPr>
                        <a:t>rb1 = Radiobutton(window, text = "</a:t>
                      </a:r>
                      <a:r>
                        <a:rPr lang="ko-KR" altLang="en-US" sz="1300" b="0" i="0" u="none" strike="noStrike" kern="1200" baseline="0">
                          <a:solidFill>
                            <a:schemeClr val="tx1"/>
                          </a:solidFill>
                          <a:latin typeface="D2Coding"/>
                          <a:ea typeface="D2Coding"/>
                          <a:cs typeface="+mn-cs"/>
                        </a:rPr>
                        <a:t>파이썬</a:t>
                      </a:r>
                      <a:r>
                        <a:rPr lang="en-US" altLang="ko-KR" sz="1300" b="0" i="0" u="none" strike="noStrike" kern="1200" baseline="0">
                          <a:solidFill>
                            <a:schemeClr val="tx1"/>
                          </a:solidFill>
                          <a:latin typeface="D2Coding"/>
                          <a:ea typeface="D2Coding"/>
                          <a:cs typeface="+mn-cs"/>
                        </a:rPr>
                        <a:t>", variable = var, value = 1 , command = myFunc)</a:t>
                      </a:r>
                    </a:p>
                  </a:txBody>
                  <a:tcPr marT="60960" marB="60960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/>
              <a:t>S</a:t>
            </a:r>
            <a:r>
              <a:rPr lang="en-US" altLang="ko-KR" dirty="0"/>
              <a:t>ection</a:t>
            </a:r>
            <a:r>
              <a:rPr lang="en-US" altLang="ko-KR" sz="2200" dirty="0"/>
              <a:t> 02</a:t>
            </a:r>
            <a:r>
              <a:rPr lang="ko-KR" altLang="en-US" dirty="0"/>
              <a:t> 기본 위젯</a:t>
            </a:r>
            <a:endParaRPr lang="ko-KR" altLang="en-US" sz="2200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라디오버튼</a:t>
            </a:r>
            <a:endParaRPr lang="en-US" altLang="ko-KR" dirty="0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BAC987C8-0BA8-B658-6BD7-B8391DCE7C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5038918"/>
              </p:ext>
            </p:extLst>
          </p:nvPr>
        </p:nvGraphicFramePr>
        <p:xfrm>
          <a:off x="611560" y="1763815"/>
          <a:ext cx="7920880" cy="268529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5045">
                  <a:extLst>
                    <a:ext uri="{9D8B030D-6E8A-4147-A177-3AD203B41FA5}">
                      <a16:colId xmlns:a16="http://schemas.microsoft.com/office/drawing/2014/main" val="1979477299"/>
                    </a:ext>
                  </a:extLst>
                </a:gridCol>
                <a:gridCol w="7515835">
                  <a:extLst>
                    <a:ext uri="{9D8B030D-6E8A-4147-A177-3AD203B41FA5}">
                      <a16:colId xmlns:a16="http://schemas.microsoft.com/office/drawing/2014/main" val="2129140947"/>
                    </a:ext>
                  </a:extLst>
                </a:gridCol>
              </a:tblGrid>
              <a:tr h="365760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Code05-08.py</a:t>
                      </a:r>
                      <a:endParaRPr lang="ko-KR" altLang="en-US" sz="1300" dirty="0"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352756829"/>
                  </a:ext>
                </a:extLst>
              </a:tr>
              <a:tr h="231953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16</a:t>
                      </a:r>
                    </a:p>
                    <a:p>
                      <a:pPr latinLnBrk="1"/>
                      <a:r>
                        <a:rPr lang="en-US" altLang="ko-KR" sz="13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17</a:t>
                      </a:r>
                    </a:p>
                    <a:p>
                      <a:pPr latinLnBrk="1"/>
                      <a:r>
                        <a:rPr lang="en-US" altLang="ko-KR" sz="13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18</a:t>
                      </a:r>
                    </a:p>
                    <a:p>
                      <a:pPr latinLnBrk="1"/>
                      <a:r>
                        <a:rPr lang="en-US" altLang="ko-KR" sz="13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19</a:t>
                      </a:r>
                    </a:p>
                    <a:p>
                      <a:pPr latinLnBrk="1"/>
                      <a:r>
                        <a:rPr lang="en-US" altLang="ko-KR" sz="13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20</a:t>
                      </a:r>
                    </a:p>
                    <a:p>
                      <a:pPr latinLnBrk="1"/>
                      <a:r>
                        <a:rPr lang="en-US" altLang="ko-KR" sz="13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21</a:t>
                      </a:r>
                    </a:p>
                    <a:p>
                      <a:pPr latinLnBrk="1"/>
                      <a:r>
                        <a:rPr lang="en-US" altLang="ko-KR" sz="13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22</a:t>
                      </a:r>
                    </a:p>
                    <a:p>
                      <a:pPr latinLnBrk="1"/>
                      <a:r>
                        <a:rPr lang="en-US" altLang="ko-KR" sz="13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23</a:t>
                      </a:r>
                    </a:p>
                    <a:p>
                      <a:pPr latinLnBrk="1"/>
                      <a:r>
                        <a:rPr lang="en-US" altLang="ko-KR" sz="13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24</a:t>
                      </a:r>
                    </a:p>
                    <a:p>
                      <a:pPr latinLnBrk="1"/>
                      <a:r>
                        <a:rPr lang="en-US" altLang="ko-KR" sz="13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25</a:t>
                      </a:r>
                    </a:p>
                    <a:p>
                      <a:pPr latinLnBrk="1"/>
                      <a:r>
                        <a:rPr lang="en-US" altLang="ko-KR" sz="13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26</a:t>
                      </a:r>
                      <a:endParaRPr lang="ko-KR" altLang="en-US" sz="1300" dirty="0">
                        <a:solidFill>
                          <a:schemeClr val="accent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30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rb2 = </a:t>
                      </a:r>
                      <a:r>
                        <a:rPr lang="en-US" altLang="ko-KR" sz="1300" b="0" i="0" u="none" strike="noStrike" kern="1200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Radiobutton</a:t>
                      </a:r>
                      <a:r>
                        <a:rPr lang="en-US" altLang="ko-KR" sz="130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(window, text = "C++", variable = </a:t>
                      </a:r>
                      <a:r>
                        <a:rPr lang="en-US" altLang="ko-KR" sz="1300" b="0" i="0" u="none" strike="noStrike" kern="1200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var</a:t>
                      </a:r>
                      <a:r>
                        <a:rPr lang="en-US" altLang="ko-KR" sz="130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, value = 2 , command = </a:t>
                      </a:r>
                      <a:r>
                        <a:rPr lang="en-US" altLang="ko-KR" sz="1300" b="0" i="0" u="none" strike="noStrike" kern="1200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myFunc</a:t>
                      </a:r>
                      <a:r>
                        <a:rPr lang="en-US" altLang="ko-KR" sz="130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)</a:t>
                      </a:r>
                    </a:p>
                    <a:p>
                      <a:r>
                        <a:rPr lang="en-US" altLang="ko-KR" sz="130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rb3 = </a:t>
                      </a:r>
                      <a:r>
                        <a:rPr lang="en-US" altLang="ko-KR" sz="1300" b="0" i="0" u="none" strike="noStrike" kern="1200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Radiobutton</a:t>
                      </a:r>
                      <a:r>
                        <a:rPr lang="en-US" altLang="ko-KR" sz="130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(window, text = "Java", variable = </a:t>
                      </a:r>
                      <a:r>
                        <a:rPr lang="en-US" altLang="ko-KR" sz="1300" b="0" i="0" u="none" strike="noStrike" kern="1200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var</a:t>
                      </a:r>
                      <a:r>
                        <a:rPr lang="en-US" altLang="ko-KR" sz="130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, value = 3 , command = </a:t>
                      </a:r>
                      <a:r>
                        <a:rPr lang="en-US" altLang="ko-KR" sz="1300" b="0" i="0" u="none" strike="noStrike" kern="1200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myFunc</a:t>
                      </a:r>
                      <a:r>
                        <a:rPr lang="en-US" altLang="ko-KR" sz="130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)</a:t>
                      </a:r>
                      <a:endParaRPr lang="en-US" altLang="ko-KR" sz="1300" dirty="0"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latinLnBrk="1"/>
                      <a:endParaRPr lang="en-US" altLang="ko-KR" sz="1300" dirty="0"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latinLnBrk="1"/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label1 = Label(window, text = "</a:t>
                      </a:r>
                      <a:r>
                        <a:rPr lang="ko-KR" altLang="en-US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선택한 언어 </a:t>
                      </a:r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: ", </a:t>
                      </a:r>
                      <a:r>
                        <a:rPr lang="en-US" altLang="ko-KR" sz="13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fg</a:t>
                      </a:r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= "red")</a:t>
                      </a:r>
                    </a:p>
                    <a:p>
                      <a:pPr latinLnBrk="1"/>
                      <a:endParaRPr lang="en-US" altLang="ko-KR" sz="1300" dirty="0"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latinLnBrk="1"/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rb1.pack()</a:t>
                      </a:r>
                    </a:p>
                    <a:p>
                      <a:pPr latinLnBrk="1"/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rb2.pack()</a:t>
                      </a:r>
                    </a:p>
                    <a:p>
                      <a:pPr latinLnBrk="1"/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rb3.pack()</a:t>
                      </a:r>
                    </a:p>
                    <a:p>
                      <a:pPr latinLnBrk="1"/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label1.pack()</a:t>
                      </a:r>
                    </a:p>
                    <a:p>
                      <a:pPr latinLnBrk="1"/>
                      <a:endParaRPr lang="en-US" altLang="ko-KR" sz="1300" dirty="0"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latinLnBrk="1"/>
                      <a:r>
                        <a:rPr lang="en-US" altLang="ko-KR" sz="13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window.mainloop</a:t>
                      </a:r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</a:t>
                      </a:r>
                      <a:endParaRPr lang="ko-KR" altLang="en-US" sz="1300" dirty="0"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T="60960" marB="60960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60687457"/>
                  </a:ext>
                </a:extLst>
              </a:tr>
            </a:tbl>
          </a:graphicData>
        </a:graphic>
      </p:graphicFrame>
      <p:grpSp>
        <p:nvGrpSpPr>
          <p:cNvPr id="2" name="그룹 1"/>
          <p:cNvGrpSpPr/>
          <p:nvPr/>
        </p:nvGrpSpPr>
        <p:grpSpPr>
          <a:xfrm>
            <a:off x="4511367" y="3924055"/>
            <a:ext cx="2994423" cy="1620181"/>
            <a:chOff x="4572000" y="4464114"/>
            <a:chExt cx="2422190" cy="1310565"/>
          </a:xfrm>
        </p:grpSpPr>
        <p:pic>
          <p:nvPicPr>
            <p:cNvPr id="7170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2000" y="4464114"/>
              <a:ext cx="1162050" cy="13105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171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32140" y="4464114"/>
              <a:ext cx="1162050" cy="13105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7906704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/>
              <a:t>S</a:t>
            </a:r>
            <a:r>
              <a:rPr lang="en-US" altLang="ko-KR" dirty="0"/>
              <a:t>ection</a:t>
            </a:r>
            <a:r>
              <a:rPr lang="en-US" altLang="ko-KR" sz="2200" dirty="0"/>
              <a:t> 03 </a:t>
            </a:r>
            <a:r>
              <a:rPr lang="ko-KR" altLang="en-US" sz="2200" dirty="0"/>
              <a:t>위젯 설정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err="1"/>
              <a:t>위젯</a:t>
            </a:r>
            <a:r>
              <a:rPr lang="ko-KR" altLang="en-US" dirty="0"/>
              <a:t> 배치</a:t>
            </a:r>
            <a:endParaRPr lang="en-US" altLang="ko-KR" dirty="0"/>
          </a:p>
          <a:p>
            <a:pPr lvl="1"/>
            <a:r>
              <a:rPr lang="ko-KR" altLang="en-US" dirty="0" err="1"/>
              <a:t>윈도창에</a:t>
            </a:r>
            <a:r>
              <a:rPr lang="ko-KR" altLang="en-US" dirty="0"/>
              <a:t> 위젯을 여러 개 표시할 때는 그 배치를 잘 고려해야 효과적으로 화면 표현 가능</a:t>
            </a:r>
            <a:endParaRPr lang="en-US" altLang="ko-KR" dirty="0"/>
          </a:p>
          <a:p>
            <a:pPr lvl="1"/>
            <a:r>
              <a:rPr lang="en-US" altLang="ko-KR" dirty="0"/>
              <a:t>pack()</a:t>
            </a:r>
            <a:r>
              <a:rPr lang="ko-KR" altLang="en-US" dirty="0"/>
              <a:t>이나 </a:t>
            </a:r>
            <a:r>
              <a:rPr lang="en-US" altLang="ko-KR" dirty="0"/>
              <a:t>place() </a:t>
            </a:r>
            <a:r>
              <a:rPr lang="ko-KR" altLang="en-US" dirty="0"/>
              <a:t>함수를 사용해 위젯을 화면에 출력</a:t>
            </a:r>
            <a:endParaRPr lang="en-US" altLang="ko-KR" dirty="0"/>
          </a:p>
          <a:p>
            <a:pPr lvl="1"/>
            <a:r>
              <a:rPr lang="ko-KR" altLang="en-US" dirty="0"/>
              <a:t>기존에 출력된 위젯의 모양을 변경할 때는 </a:t>
            </a:r>
            <a:r>
              <a:rPr lang="en-US" altLang="ko-KR" dirty="0"/>
              <a:t>configure() </a:t>
            </a:r>
            <a:r>
              <a:rPr lang="ko-KR" altLang="en-US" dirty="0"/>
              <a:t>함수를 사용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7781049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/>
              <a:t>S</a:t>
            </a:r>
            <a:r>
              <a:rPr lang="en-US" altLang="ko-KR" dirty="0"/>
              <a:t>ection</a:t>
            </a:r>
            <a:r>
              <a:rPr lang="en-US" altLang="ko-KR" sz="2200" dirty="0"/>
              <a:t> 03 </a:t>
            </a:r>
            <a:r>
              <a:rPr lang="ko-KR" altLang="en-US" sz="2200" dirty="0"/>
              <a:t>위젯 설정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수평 정렬</a:t>
            </a:r>
            <a:endParaRPr lang="ko-KR" altLang="en-US" b="0" dirty="0"/>
          </a:p>
          <a:p>
            <a:pPr lvl="1"/>
            <a:r>
              <a:rPr lang="en-US" altLang="ko-KR" b="0" dirty="0"/>
              <a:t>pack() </a:t>
            </a:r>
            <a:r>
              <a:rPr lang="ko-KR" altLang="en-US" b="0" dirty="0"/>
              <a:t>함수의 옵션 중에서 수평으로 정렬하는 방법은 </a:t>
            </a:r>
            <a:r>
              <a:rPr lang="en-US" altLang="ko-KR" b="0" dirty="0"/>
              <a:t>side=LEFT </a:t>
            </a:r>
            <a:r>
              <a:rPr lang="ko-KR" altLang="en-US" b="0" dirty="0"/>
              <a:t>혹은 </a:t>
            </a:r>
            <a:r>
              <a:rPr lang="en-US" altLang="ko-KR" b="0" dirty="0"/>
              <a:t>side=RIGHT </a:t>
            </a:r>
            <a:endParaRPr lang="en-US" altLang="ko-KR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DB82233C-4A27-F5D2-BC46-CCCAA8AD75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0745119"/>
              </p:ext>
            </p:extLst>
          </p:nvPr>
        </p:nvGraphicFramePr>
        <p:xfrm>
          <a:off x="2115228" y="2144026"/>
          <a:ext cx="4913544" cy="295015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1223">
                  <a:extLst>
                    <a:ext uri="{9D8B030D-6E8A-4147-A177-3AD203B41FA5}">
                      <a16:colId xmlns:a16="http://schemas.microsoft.com/office/drawing/2014/main" val="1979477299"/>
                    </a:ext>
                  </a:extLst>
                </a:gridCol>
                <a:gridCol w="4532321">
                  <a:extLst>
                    <a:ext uri="{9D8B030D-6E8A-4147-A177-3AD203B41FA5}">
                      <a16:colId xmlns:a16="http://schemas.microsoft.com/office/drawing/2014/main" val="2129140947"/>
                    </a:ext>
                  </a:extLst>
                </a:gridCol>
              </a:tblGrid>
              <a:tr h="391257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Code05-09.py</a:t>
                      </a:r>
                      <a:endParaRPr lang="ko-KR" altLang="en-US" sz="1300" dirty="0"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352756829"/>
                  </a:ext>
                </a:extLst>
              </a:tr>
              <a:tr h="255890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01</a:t>
                      </a:r>
                    </a:p>
                    <a:p>
                      <a:pPr latinLnBrk="1"/>
                      <a:r>
                        <a:rPr lang="en-US" altLang="ko-KR" sz="13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02</a:t>
                      </a:r>
                    </a:p>
                    <a:p>
                      <a:pPr latinLnBrk="1"/>
                      <a:r>
                        <a:rPr lang="en-US" altLang="ko-KR" sz="13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03</a:t>
                      </a:r>
                    </a:p>
                    <a:p>
                      <a:pPr latinLnBrk="1"/>
                      <a:r>
                        <a:rPr lang="en-US" altLang="ko-KR" sz="13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04</a:t>
                      </a:r>
                    </a:p>
                    <a:p>
                      <a:pPr latinLnBrk="1"/>
                      <a:r>
                        <a:rPr lang="en-US" altLang="ko-KR" sz="13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05</a:t>
                      </a:r>
                    </a:p>
                    <a:p>
                      <a:pPr latinLnBrk="1"/>
                      <a:r>
                        <a:rPr lang="en-US" altLang="ko-KR" sz="13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06</a:t>
                      </a:r>
                    </a:p>
                    <a:p>
                      <a:pPr latinLnBrk="1"/>
                      <a:r>
                        <a:rPr lang="en-US" altLang="ko-KR" sz="13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07</a:t>
                      </a:r>
                    </a:p>
                    <a:p>
                      <a:pPr latinLnBrk="1"/>
                      <a:r>
                        <a:rPr lang="en-US" altLang="ko-KR" sz="13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08</a:t>
                      </a:r>
                    </a:p>
                    <a:p>
                      <a:pPr latinLnBrk="1"/>
                      <a:r>
                        <a:rPr lang="en-US" altLang="ko-KR" sz="13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09</a:t>
                      </a:r>
                    </a:p>
                    <a:p>
                      <a:pPr latinLnBrk="1"/>
                      <a:r>
                        <a:rPr lang="en-US" altLang="ko-KR" sz="13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10</a:t>
                      </a:r>
                    </a:p>
                    <a:p>
                      <a:pPr latinLnBrk="1"/>
                      <a:r>
                        <a:rPr lang="en-US" altLang="ko-KR" sz="13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11</a:t>
                      </a:r>
                    </a:p>
                    <a:p>
                      <a:pPr latinLnBrk="1"/>
                      <a:r>
                        <a:rPr lang="en-US" altLang="ko-KR" sz="13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12</a:t>
                      </a: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from </a:t>
                      </a:r>
                      <a:r>
                        <a:rPr lang="en-US" altLang="ko-KR" sz="13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tkinter</a:t>
                      </a:r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import *</a:t>
                      </a:r>
                    </a:p>
                    <a:p>
                      <a:pPr latinLnBrk="1"/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window = Tk()</a:t>
                      </a:r>
                    </a:p>
                    <a:p>
                      <a:pPr latinLnBrk="1"/>
                      <a:endParaRPr lang="en-US" altLang="ko-KR" sz="1300" dirty="0"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latinLnBrk="1"/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button1 = Button(window, text = "</a:t>
                      </a:r>
                      <a:r>
                        <a:rPr lang="ko-KR" altLang="en-US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버튼</a:t>
                      </a:r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1")</a:t>
                      </a:r>
                    </a:p>
                    <a:p>
                      <a:pPr latinLnBrk="1"/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button2 = Button(window, text = "</a:t>
                      </a:r>
                      <a:r>
                        <a:rPr lang="ko-KR" altLang="en-US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버튼</a:t>
                      </a:r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2")</a:t>
                      </a:r>
                    </a:p>
                    <a:p>
                      <a:pPr latinLnBrk="1"/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button3 = Button(window, text = "</a:t>
                      </a:r>
                      <a:r>
                        <a:rPr lang="ko-KR" altLang="en-US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버튼</a:t>
                      </a:r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3")</a:t>
                      </a:r>
                    </a:p>
                    <a:p>
                      <a:pPr latinLnBrk="1"/>
                      <a:endParaRPr lang="en-US" altLang="ko-KR" sz="1300" dirty="0"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latinLnBrk="1"/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button1.pack(side = LEFT)</a:t>
                      </a:r>
                    </a:p>
                    <a:p>
                      <a:pPr latinLnBrk="1"/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button2.pack(side = LEFT)</a:t>
                      </a:r>
                    </a:p>
                    <a:p>
                      <a:pPr latinLnBrk="1"/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button3.pack(side = LEFT)</a:t>
                      </a:r>
                    </a:p>
                    <a:p>
                      <a:pPr latinLnBrk="1"/>
                      <a:endParaRPr lang="en-US" altLang="ko-KR" sz="1300" dirty="0"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latinLnBrk="1"/>
                      <a:r>
                        <a:rPr lang="en-US" altLang="ko-KR" sz="13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window.mainloop</a:t>
                      </a:r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</a:t>
                      </a:r>
                      <a:endParaRPr lang="ko-KR" altLang="en-US" sz="1300" dirty="0"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T="60960" marB="60960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60687457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944B3CB6-B0A9-5DB3-1574-03A5805D3C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7195" y="3338990"/>
            <a:ext cx="1171575" cy="61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6477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/>
              <a:t>S</a:t>
            </a:r>
            <a:r>
              <a:rPr lang="en-US" altLang="ko-KR" dirty="0"/>
              <a:t>ection</a:t>
            </a:r>
            <a:r>
              <a:rPr lang="en-US" altLang="ko-KR" sz="2200" dirty="0"/>
              <a:t> 03 </a:t>
            </a:r>
            <a:r>
              <a:rPr lang="ko-KR" altLang="en-US" sz="2200" dirty="0"/>
              <a:t>위젯 설정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수평 정렬</a:t>
            </a:r>
            <a:endParaRPr lang="en-US" altLang="ko-KR" dirty="0"/>
          </a:p>
          <a:p>
            <a:pPr lvl="1"/>
            <a:r>
              <a:rPr lang="en-US" altLang="ko-KR" dirty="0"/>
              <a:t>for</a:t>
            </a:r>
            <a:r>
              <a:rPr lang="ko-KR" altLang="en-US" dirty="0"/>
              <a:t> 문을 이용하여 오른쪽부터 채우는 코드</a:t>
            </a:r>
            <a:endParaRPr lang="en-US" altLang="ko-KR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DB82233C-4A27-F5D2-BC46-CCCAA8AD75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41081"/>
              </p:ext>
            </p:extLst>
          </p:nvPr>
        </p:nvGraphicFramePr>
        <p:xfrm>
          <a:off x="1826696" y="2183998"/>
          <a:ext cx="5490609" cy="286518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1586">
                  <a:extLst>
                    <a:ext uri="{9D8B030D-6E8A-4147-A177-3AD203B41FA5}">
                      <a16:colId xmlns:a16="http://schemas.microsoft.com/office/drawing/2014/main" val="1979477299"/>
                    </a:ext>
                  </a:extLst>
                </a:gridCol>
                <a:gridCol w="5079023">
                  <a:extLst>
                    <a:ext uri="{9D8B030D-6E8A-4147-A177-3AD203B41FA5}">
                      <a16:colId xmlns:a16="http://schemas.microsoft.com/office/drawing/2014/main" val="2129140947"/>
                    </a:ext>
                  </a:extLst>
                </a:gridCol>
              </a:tblGrid>
              <a:tr h="365760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Code05-10.py</a:t>
                      </a:r>
                      <a:endParaRPr lang="ko-KR" altLang="en-US" sz="1300" dirty="0"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352756829"/>
                  </a:ext>
                </a:extLst>
              </a:tr>
              <a:tr h="249942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01</a:t>
                      </a:r>
                    </a:p>
                    <a:p>
                      <a:pPr latinLnBrk="1"/>
                      <a:r>
                        <a:rPr lang="en-US" altLang="ko-KR" sz="13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02</a:t>
                      </a:r>
                    </a:p>
                    <a:p>
                      <a:pPr latinLnBrk="1"/>
                      <a:r>
                        <a:rPr lang="en-US" altLang="ko-KR" sz="13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03</a:t>
                      </a:r>
                    </a:p>
                    <a:p>
                      <a:pPr latinLnBrk="1"/>
                      <a:r>
                        <a:rPr lang="en-US" altLang="ko-KR" sz="13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04</a:t>
                      </a:r>
                    </a:p>
                    <a:p>
                      <a:pPr latinLnBrk="1"/>
                      <a:r>
                        <a:rPr lang="en-US" altLang="ko-KR" sz="13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05</a:t>
                      </a:r>
                    </a:p>
                    <a:p>
                      <a:pPr latinLnBrk="1"/>
                      <a:r>
                        <a:rPr lang="en-US" altLang="ko-KR" sz="13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06</a:t>
                      </a:r>
                    </a:p>
                    <a:p>
                      <a:pPr latinLnBrk="1"/>
                      <a:r>
                        <a:rPr lang="en-US" altLang="ko-KR" sz="13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07</a:t>
                      </a:r>
                    </a:p>
                    <a:p>
                      <a:pPr latinLnBrk="1"/>
                      <a:r>
                        <a:rPr lang="en-US" altLang="ko-KR" sz="13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08</a:t>
                      </a:r>
                    </a:p>
                    <a:p>
                      <a:pPr latinLnBrk="1"/>
                      <a:r>
                        <a:rPr lang="en-US" altLang="ko-KR" sz="13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09</a:t>
                      </a:r>
                    </a:p>
                    <a:p>
                      <a:pPr latinLnBrk="1"/>
                      <a:r>
                        <a:rPr lang="en-US" altLang="ko-KR" sz="13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10</a:t>
                      </a:r>
                    </a:p>
                    <a:p>
                      <a:pPr latinLnBrk="1"/>
                      <a:r>
                        <a:rPr lang="en-US" altLang="ko-KR" sz="13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11</a:t>
                      </a:r>
                    </a:p>
                    <a:p>
                      <a:pPr latinLnBrk="1"/>
                      <a:r>
                        <a:rPr lang="en-US" altLang="ko-KR" sz="13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12</a:t>
                      </a: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from </a:t>
                      </a:r>
                      <a:r>
                        <a:rPr lang="en-US" altLang="ko-KR" sz="13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tkinter</a:t>
                      </a:r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import *</a:t>
                      </a:r>
                    </a:p>
                    <a:p>
                      <a:pPr latinLnBrk="1"/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window = Tk()</a:t>
                      </a:r>
                    </a:p>
                    <a:p>
                      <a:pPr latinLnBrk="1"/>
                      <a:endParaRPr lang="en-US" altLang="ko-KR" sz="1300" dirty="0"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latinLnBrk="1"/>
                      <a:r>
                        <a:rPr lang="en-US" altLang="ko-KR" sz="13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btnList</a:t>
                      </a:r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= [None] * 3</a:t>
                      </a:r>
                    </a:p>
                    <a:p>
                      <a:pPr latinLnBrk="1"/>
                      <a:endParaRPr lang="en-US" altLang="ko-KR" sz="1300" dirty="0"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latinLnBrk="1"/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for </a:t>
                      </a:r>
                      <a:r>
                        <a:rPr lang="en-US" altLang="ko-KR" sz="13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</a:t>
                      </a:r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in range(0, 3) :</a:t>
                      </a:r>
                    </a:p>
                    <a:p>
                      <a:pPr latinLnBrk="1"/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</a:t>
                      </a:r>
                      <a:r>
                        <a:rPr lang="en-US" altLang="ko-KR" sz="13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btnList</a:t>
                      </a:r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</a:t>
                      </a:r>
                      <a:r>
                        <a:rPr lang="en-US" altLang="ko-KR" sz="13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</a:t>
                      </a:r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] = Button(window, text = "</a:t>
                      </a:r>
                      <a:r>
                        <a:rPr lang="ko-KR" altLang="en-US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버튼</a:t>
                      </a:r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" + str(</a:t>
                      </a:r>
                      <a:r>
                        <a:rPr lang="en-US" altLang="ko-KR" sz="13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</a:t>
                      </a:r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+ 1))</a:t>
                      </a:r>
                    </a:p>
                    <a:p>
                      <a:pPr latinLnBrk="1"/>
                      <a:endParaRPr lang="en-US" altLang="ko-KR" sz="1300" dirty="0"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latinLnBrk="1"/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for </a:t>
                      </a:r>
                      <a:r>
                        <a:rPr lang="en-US" altLang="ko-KR" sz="13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btn</a:t>
                      </a:r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in </a:t>
                      </a:r>
                      <a:r>
                        <a:rPr lang="en-US" altLang="ko-KR" sz="13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btnList</a:t>
                      </a:r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:</a:t>
                      </a:r>
                    </a:p>
                    <a:p>
                      <a:pPr latinLnBrk="1"/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</a:t>
                      </a:r>
                      <a:r>
                        <a:rPr lang="en-US" altLang="ko-KR" sz="13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btn.pack</a:t>
                      </a:r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(side = RIGHT)</a:t>
                      </a:r>
                    </a:p>
                    <a:p>
                      <a:pPr latinLnBrk="1"/>
                      <a:endParaRPr lang="en-US" altLang="ko-KR" sz="1300" dirty="0"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latinLnBrk="1"/>
                      <a:r>
                        <a:rPr lang="en-US" altLang="ko-KR" sz="13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window.mainloop</a:t>
                      </a:r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</a:t>
                      </a:r>
                      <a:endParaRPr lang="ko-KR" altLang="en-US" sz="1300" dirty="0"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T="60960" marB="60960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60687457"/>
                  </a:ext>
                </a:extLst>
              </a:tr>
            </a:tbl>
          </a:graphicData>
        </a:graphic>
      </p:graphicFrame>
      <p:pic>
        <p:nvPicPr>
          <p:cNvPr id="10" name="그림 9">
            <a:extLst>
              <a:ext uri="{FF2B5EF4-FFF2-40B4-BE49-F238E27FC236}">
                <a16:creationId xmlns:a16="http://schemas.microsoft.com/office/drawing/2014/main" id="{1AE8E139-D31D-6716-94C7-362928DF39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5219" y="2798930"/>
            <a:ext cx="1035115" cy="496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6253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F0A0EC4F-B739-7963-0780-205D9B1252F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b="0" dirty="0"/>
              <a:t>윈도 프로그래밍의 개념을 익힌다</a:t>
            </a:r>
            <a:r>
              <a:rPr lang="en-US" altLang="ko-KR" b="0" dirty="0"/>
              <a:t>.</a:t>
            </a:r>
          </a:p>
          <a:p>
            <a:r>
              <a:rPr lang="ko-KR" altLang="en-US" b="0" dirty="0"/>
              <a:t>윈도 프로그래밍에서 활용되는 다양한 위젯을 배운다</a:t>
            </a:r>
            <a:r>
              <a:rPr lang="en-US" altLang="ko-KR" b="0" dirty="0"/>
              <a:t>.</a:t>
            </a:r>
          </a:p>
          <a:p>
            <a:r>
              <a:rPr lang="ko-KR" altLang="en-US" b="0" dirty="0"/>
              <a:t>메뉴의 구성을 이용한 고급 윈도 프로그래밍을 배운다</a:t>
            </a:r>
            <a:r>
              <a:rPr lang="en-US" altLang="ko-KR" b="0" dirty="0"/>
              <a:t>.</a:t>
            </a:r>
          </a:p>
          <a:p>
            <a:r>
              <a:rPr lang="ko-KR" altLang="en-US" b="0" dirty="0"/>
              <a:t>파일 처리 개념을 익힌다</a:t>
            </a:r>
            <a:r>
              <a:rPr lang="en-US" altLang="ko-KR" b="0" dirty="0"/>
              <a:t>.</a:t>
            </a:r>
          </a:p>
          <a:p>
            <a:r>
              <a:rPr lang="ko-KR" altLang="en-US" b="0" dirty="0"/>
              <a:t>텍스트 파일의 내용을 읽거나 쓰는 기능을 배운다</a:t>
            </a:r>
            <a:r>
              <a:rPr lang="en-US" altLang="ko-KR" b="0" dirty="0"/>
              <a:t>.</a:t>
            </a:r>
          </a:p>
          <a:p>
            <a:r>
              <a:rPr lang="ko-KR" altLang="en-US" b="0" dirty="0"/>
              <a:t>이진 파일 중 사진 파일을 </a:t>
            </a:r>
            <a:r>
              <a:rPr lang="ko-KR" altLang="en-US" b="0" dirty="0" err="1"/>
              <a:t>윈도창에</a:t>
            </a:r>
            <a:r>
              <a:rPr lang="ko-KR" altLang="en-US" b="0" dirty="0"/>
              <a:t> 출력하는 방법을 익힌다</a:t>
            </a:r>
            <a:r>
              <a:rPr lang="en-US" altLang="ko-KR" b="0" dirty="0"/>
              <a:t>.</a:t>
            </a:r>
            <a:endParaRPr lang="ko-KR" altLang="en-US" b="0" dirty="0"/>
          </a:p>
        </p:txBody>
      </p:sp>
    </p:spTree>
    <p:extLst>
      <p:ext uri="{BB962C8B-B14F-4D97-AF65-F5344CB8AC3E}">
        <p14:creationId xmlns:p14="http://schemas.microsoft.com/office/powerpoint/2010/main" val="11919405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/>
              <a:t>S</a:t>
            </a:r>
            <a:r>
              <a:rPr lang="en-US" altLang="ko-KR" dirty="0"/>
              <a:t>ection</a:t>
            </a:r>
            <a:r>
              <a:rPr lang="en-US" altLang="ko-KR" sz="2200" dirty="0"/>
              <a:t> 03 </a:t>
            </a:r>
            <a:r>
              <a:rPr lang="ko-KR" altLang="en-US" sz="2200" dirty="0"/>
              <a:t>위젯 설정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수직 정렬</a:t>
            </a:r>
            <a:endParaRPr lang="en-US" altLang="ko-KR" dirty="0"/>
          </a:p>
          <a:p>
            <a:pPr lvl="1"/>
            <a:r>
              <a:rPr lang="en-US" altLang="ko-KR" dirty="0"/>
              <a:t>pack() </a:t>
            </a:r>
            <a:r>
              <a:rPr lang="ko-KR" altLang="en-US" dirty="0"/>
              <a:t>함수의 옵션 중 수직으로 정렬하는 방법은 </a:t>
            </a:r>
            <a:r>
              <a:rPr lang="en-US" altLang="ko-KR" dirty="0"/>
              <a:t>side=TOP </a:t>
            </a:r>
            <a:r>
              <a:rPr lang="ko-KR" altLang="en-US" dirty="0"/>
              <a:t>혹은 </a:t>
            </a:r>
            <a:r>
              <a:rPr lang="en-US" altLang="ko-KR" dirty="0"/>
              <a:t>side=BOTTOM</a:t>
            </a:r>
          </a:p>
          <a:p>
            <a:pPr lvl="1"/>
            <a:endParaRPr lang="en-US" altLang="ko-KR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8894" y="1787126"/>
            <a:ext cx="6766213" cy="12774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768335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/>
              <a:t>S</a:t>
            </a:r>
            <a:r>
              <a:rPr lang="en-US" altLang="ko-KR" dirty="0"/>
              <a:t>ection</a:t>
            </a:r>
            <a:r>
              <a:rPr lang="en-US" altLang="ko-KR" sz="2200" dirty="0"/>
              <a:t> 03 </a:t>
            </a:r>
            <a:r>
              <a:rPr lang="ko-KR" altLang="en-US" sz="2200" dirty="0"/>
              <a:t>위젯 설정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폭 조정</a:t>
            </a:r>
            <a:endParaRPr lang="en-US" altLang="ko-KR" dirty="0"/>
          </a:p>
          <a:p>
            <a:pPr lvl="1"/>
            <a:r>
              <a:rPr lang="en-US" altLang="ko-KR" dirty="0"/>
              <a:t>pack() </a:t>
            </a:r>
            <a:r>
              <a:rPr lang="ko-KR" altLang="en-US" dirty="0"/>
              <a:t>함수의 옵션 중 </a:t>
            </a:r>
            <a:r>
              <a:rPr lang="ko-KR" altLang="en-US" dirty="0" err="1"/>
              <a:t>윈도창</a:t>
            </a:r>
            <a:r>
              <a:rPr lang="ko-KR" altLang="en-US" dirty="0"/>
              <a:t> 폭에 맞추는 방법은 </a:t>
            </a:r>
            <a:r>
              <a:rPr lang="en-US" altLang="ko-KR" dirty="0"/>
              <a:t>fill=X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pack() </a:t>
            </a:r>
            <a:r>
              <a:rPr lang="ko-KR" altLang="en-US" dirty="0"/>
              <a:t>함수의 옵션 중 </a:t>
            </a:r>
            <a:r>
              <a:rPr lang="ko-KR" altLang="en-US" dirty="0" err="1"/>
              <a:t>위젯</a:t>
            </a:r>
            <a:r>
              <a:rPr lang="ko-KR" altLang="en-US" dirty="0"/>
              <a:t> 사이에 여백을 주는 방법은 </a:t>
            </a:r>
            <a:r>
              <a:rPr lang="en-US" altLang="ko-KR" dirty="0" err="1"/>
              <a:t>padx</a:t>
            </a:r>
            <a:r>
              <a:rPr lang="en-US" altLang="ko-KR" dirty="0"/>
              <a:t>=</a:t>
            </a:r>
            <a:r>
              <a:rPr lang="ko-KR" altLang="en-US" dirty="0" err="1"/>
              <a:t>픽셀값</a:t>
            </a:r>
            <a:r>
              <a:rPr lang="ko-KR" altLang="en-US" dirty="0"/>
              <a:t> 또는 </a:t>
            </a:r>
            <a:r>
              <a:rPr lang="en-US" altLang="ko-KR" dirty="0" err="1"/>
              <a:t>pady</a:t>
            </a:r>
            <a:r>
              <a:rPr lang="en-US" altLang="ko-KR" dirty="0"/>
              <a:t>=</a:t>
            </a:r>
            <a:r>
              <a:rPr lang="ko-KR" altLang="en-US" dirty="0" err="1"/>
              <a:t>픽셀값</a:t>
            </a:r>
            <a:endParaRPr lang="en-US" altLang="ko-KR" dirty="0"/>
          </a:p>
          <a:p>
            <a:pPr lvl="1"/>
            <a:endParaRPr lang="en-US" altLang="ko-KR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570" y="1718810"/>
            <a:ext cx="3370559" cy="9997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570" y="3432726"/>
            <a:ext cx="4788679" cy="14624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523086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/>
              <a:t>S</a:t>
            </a:r>
            <a:r>
              <a:rPr lang="en-US" altLang="ko-KR" dirty="0"/>
              <a:t>ection</a:t>
            </a:r>
            <a:r>
              <a:rPr lang="en-US" altLang="ko-KR" sz="2200" dirty="0"/>
              <a:t> 03 </a:t>
            </a:r>
            <a:r>
              <a:rPr lang="ko-KR" altLang="en-US" sz="2200" dirty="0"/>
              <a:t>위젯 설정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여백 조절</a:t>
            </a:r>
            <a:endParaRPr lang="en-US" altLang="ko-KR" dirty="0"/>
          </a:p>
          <a:p>
            <a:pPr lvl="1"/>
            <a:r>
              <a:rPr lang="en-US" altLang="ko-KR" dirty="0"/>
              <a:t>pack() </a:t>
            </a:r>
            <a:r>
              <a:rPr lang="ko-KR" altLang="en-US" dirty="0"/>
              <a:t>함수의 옵션 중 위젯 내부에 여백을 주는 방법은 </a:t>
            </a:r>
            <a:r>
              <a:rPr lang="en-US" altLang="ko-KR" dirty="0" err="1"/>
              <a:t>ipadx</a:t>
            </a:r>
            <a:r>
              <a:rPr lang="en-US" altLang="ko-KR" dirty="0"/>
              <a:t>=</a:t>
            </a:r>
            <a:r>
              <a:rPr lang="ko-KR" altLang="en-US" dirty="0" err="1"/>
              <a:t>픽셀값</a:t>
            </a:r>
            <a:r>
              <a:rPr lang="ko-KR" altLang="en-US" dirty="0"/>
              <a:t> 또는 </a:t>
            </a:r>
            <a:r>
              <a:rPr lang="en-US" altLang="ko-KR" dirty="0" err="1"/>
              <a:t>ipady</a:t>
            </a:r>
            <a:r>
              <a:rPr lang="en-US" altLang="ko-KR" dirty="0"/>
              <a:t>=</a:t>
            </a:r>
            <a:r>
              <a:rPr lang="ko-KR" altLang="en-US" dirty="0" err="1"/>
              <a:t>픽셀값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357188" lvl="1" indent="0">
              <a:buNone/>
            </a:pPr>
            <a:endParaRPr lang="en-US" altLang="ko-KR" dirty="0"/>
          </a:p>
          <a:p>
            <a:pPr lvl="1"/>
            <a:r>
              <a:rPr lang="ko-KR" altLang="en-US" dirty="0"/>
              <a:t>필요하다면 </a:t>
            </a:r>
            <a:r>
              <a:rPr lang="ko-KR" altLang="en-US" dirty="0" err="1"/>
              <a:t>위젯</a:t>
            </a:r>
            <a:r>
              <a:rPr lang="ko-KR" altLang="en-US" dirty="0"/>
              <a:t> 내부와 외부에 모두 여백도 줄 수 있음</a:t>
            </a:r>
            <a:endParaRPr lang="en-US" altLang="ko-KR" dirty="0"/>
          </a:p>
          <a:p>
            <a:pPr lvl="1"/>
            <a:endParaRPr lang="en-US" altLang="ko-KR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570" y="1673805"/>
            <a:ext cx="4460175" cy="138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570" y="3609020"/>
            <a:ext cx="5705418" cy="16955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526297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/>
              <a:t>S</a:t>
            </a:r>
            <a:r>
              <a:rPr lang="en-US" altLang="ko-KR" dirty="0"/>
              <a:t>ection</a:t>
            </a:r>
            <a:r>
              <a:rPr lang="en-US" altLang="ko-KR" sz="2200" dirty="0"/>
              <a:t> 04 </a:t>
            </a:r>
            <a:r>
              <a:rPr lang="ko-KR" altLang="en-US" sz="2200" dirty="0"/>
              <a:t>메뉴와 대화상자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메뉴 생성</a:t>
            </a:r>
            <a:endParaRPr lang="en-US" altLang="ko-KR" dirty="0"/>
          </a:p>
          <a:p>
            <a:pPr lvl="1"/>
            <a:r>
              <a:rPr lang="ko-KR" altLang="en-US" dirty="0"/>
              <a:t>메뉴의 구성과 형식</a:t>
            </a:r>
            <a:endParaRPr lang="en-US" altLang="ko-KR" dirty="0"/>
          </a:p>
          <a:p>
            <a:pPr marL="357188" lvl="1" indent="0">
              <a:buNone/>
            </a:pPr>
            <a:endParaRPr lang="en-US" altLang="ko-KR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153" y="2794578"/>
            <a:ext cx="2712149" cy="1824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1950" y="2588907"/>
            <a:ext cx="4281902" cy="2129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440249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sz="2200"/>
              <a:t>S</a:t>
            </a:r>
            <a:r>
              <a:rPr lang="en-US" altLang="ko-KR"/>
              <a:t>ection</a:t>
            </a:r>
            <a:r>
              <a:rPr lang="en-US" altLang="ko-KR" sz="2200"/>
              <a:t> 04 </a:t>
            </a:r>
            <a:r>
              <a:rPr lang="ko-KR" altLang="en-US" sz="2200"/>
              <a:t>메뉴와 대화상자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메뉴 생성</a:t>
            </a:r>
          </a:p>
          <a:p>
            <a:pPr lvl="1">
              <a:defRPr/>
            </a:pPr>
            <a:r>
              <a:rPr lang="ko-KR" altLang="en-US"/>
              <a:t>메뉴의 구성과 형식</a:t>
            </a:r>
            <a:endParaRPr lang="en-US" altLang="ko-KR"/>
          </a:p>
        </p:txBody>
      </p:sp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2093991" y="1993928"/>
          <a:ext cx="4913544" cy="323914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12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323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3544">
                <a:tc gridSpan="2"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en-US" altLang="ko-KR" sz="1300">
                          <a:latin typeface="D2Coding"/>
                          <a:ea typeface="D2Coding"/>
                        </a:rPr>
                        <a:t>Code05-11.py</a:t>
                      </a:r>
                      <a:endParaRPr lang="ko-KR" altLang="en-US" sz="1300">
                        <a:latin typeface="D2Coding"/>
                        <a:ea typeface="D2Coding"/>
                      </a:endParaRP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1728"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en-US" altLang="ko-KR" sz="1300">
                          <a:solidFill>
                            <a:schemeClr val="accent1"/>
                          </a:solidFill>
                          <a:latin typeface="D2Coding"/>
                          <a:ea typeface="D2Coding"/>
                        </a:rPr>
                        <a:t>01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300">
                          <a:solidFill>
                            <a:schemeClr val="accent1"/>
                          </a:solidFill>
                          <a:latin typeface="D2Coding"/>
                          <a:ea typeface="D2Coding"/>
                        </a:rPr>
                        <a:t>02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300">
                          <a:solidFill>
                            <a:schemeClr val="accent1"/>
                          </a:solidFill>
                          <a:latin typeface="D2Coding"/>
                          <a:ea typeface="D2Coding"/>
                        </a:rPr>
                        <a:t>03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300">
                          <a:solidFill>
                            <a:schemeClr val="accent1"/>
                          </a:solidFill>
                          <a:latin typeface="D2Coding"/>
                          <a:ea typeface="D2Coding"/>
                        </a:rPr>
                        <a:t>04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300">
                          <a:solidFill>
                            <a:schemeClr val="accent1"/>
                          </a:solidFill>
                          <a:latin typeface="D2Coding"/>
                          <a:ea typeface="D2Coding"/>
                        </a:rPr>
                        <a:t>05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300">
                          <a:solidFill>
                            <a:schemeClr val="accent1"/>
                          </a:solidFill>
                          <a:latin typeface="D2Coding"/>
                          <a:ea typeface="D2Coding"/>
                        </a:rPr>
                        <a:t>06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300">
                          <a:solidFill>
                            <a:schemeClr val="accent1"/>
                          </a:solidFill>
                          <a:latin typeface="D2Coding"/>
                          <a:ea typeface="D2Coding"/>
                        </a:rPr>
                        <a:t>07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300">
                          <a:solidFill>
                            <a:schemeClr val="accent1"/>
                          </a:solidFill>
                          <a:latin typeface="D2Coding"/>
                          <a:ea typeface="D2Coding"/>
                        </a:rPr>
                        <a:t>08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300">
                          <a:solidFill>
                            <a:schemeClr val="accent1"/>
                          </a:solidFill>
                          <a:latin typeface="D2Coding"/>
                          <a:ea typeface="D2Coding"/>
                        </a:rPr>
                        <a:t>09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300">
                          <a:solidFill>
                            <a:schemeClr val="accent1"/>
                          </a:solidFill>
                          <a:latin typeface="D2Coding"/>
                          <a:ea typeface="D2Coding"/>
                        </a:rPr>
                        <a:t>10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300">
                          <a:solidFill>
                            <a:schemeClr val="accent1"/>
                          </a:solidFill>
                          <a:latin typeface="D2Coding"/>
                          <a:ea typeface="D2Coding"/>
                        </a:rPr>
                        <a:t>11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300">
                          <a:solidFill>
                            <a:schemeClr val="accent1"/>
                          </a:solidFill>
                          <a:latin typeface="D2Coding"/>
                          <a:ea typeface="D2Coding"/>
                        </a:rPr>
                        <a:t>12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300">
                          <a:solidFill>
                            <a:schemeClr val="accent1"/>
                          </a:solidFill>
                          <a:latin typeface="D2Coding"/>
                          <a:ea typeface="D2Coding"/>
                        </a:rPr>
                        <a:t>13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300">
                          <a:solidFill>
                            <a:schemeClr val="accent1"/>
                          </a:solidFill>
                          <a:latin typeface="D2Coding"/>
                          <a:ea typeface="D2Coding"/>
                        </a:rPr>
                        <a:t>14</a:t>
                      </a: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en-US" altLang="ko-KR" sz="1300">
                          <a:latin typeface="D2Coding"/>
                          <a:ea typeface="D2Coding"/>
                        </a:rPr>
                        <a:t>from tkinter import *</a:t>
                      </a:r>
                    </a:p>
                    <a:p>
                      <a:pPr lvl="0" latinLnBrk="1">
                        <a:defRPr/>
                      </a:pPr>
                      <a:endParaRPr lang="en-US" altLang="ko-KR" sz="1300">
                        <a:latin typeface="D2Coding"/>
                        <a:ea typeface="D2Coding"/>
                      </a:endParaRPr>
                    </a:p>
                    <a:p>
                      <a:pPr lvl="0" latinLnBrk="1">
                        <a:defRPr/>
                      </a:pPr>
                      <a:r>
                        <a:rPr lang="en-US" altLang="ko-KR" sz="1300">
                          <a:latin typeface="D2Coding"/>
                          <a:ea typeface="D2Coding"/>
                        </a:rPr>
                        <a:t>window = Tk()</a:t>
                      </a:r>
                    </a:p>
                    <a:p>
                      <a:pPr lvl="0" latinLnBrk="1">
                        <a:defRPr/>
                      </a:pPr>
                      <a:endParaRPr lang="en-US" altLang="ko-KR" sz="1300">
                        <a:latin typeface="D2Coding"/>
                        <a:ea typeface="D2Coding"/>
                      </a:endParaRPr>
                    </a:p>
                    <a:p>
                      <a:pPr lvl="0" latinLnBrk="1">
                        <a:defRPr/>
                      </a:pPr>
                      <a:r>
                        <a:rPr lang="en-US" altLang="ko-KR" sz="1300">
                          <a:latin typeface="D2Coding"/>
                          <a:ea typeface="D2Coding"/>
                        </a:rPr>
                        <a:t>mainMenu = Menu(window)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300">
                          <a:latin typeface="D2Coding"/>
                          <a:ea typeface="D2Coding"/>
                        </a:rPr>
                        <a:t>window.config(menu = mainMenu)</a:t>
                      </a:r>
                    </a:p>
                    <a:p>
                      <a:pPr lvl="0" latinLnBrk="1">
                        <a:defRPr/>
                      </a:pPr>
                      <a:endParaRPr lang="en-US" altLang="ko-KR" sz="1300">
                        <a:latin typeface="D2Coding"/>
                        <a:ea typeface="D2Coding"/>
                      </a:endParaRPr>
                    </a:p>
                    <a:p>
                      <a:pPr lvl="0" latinLnBrk="1">
                        <a:defRPr/>
                      </a:pPr>
                      <a:r>
                        <a:rPr lang="en-US" altLang="ko-KR" sz="1300">
                          <a:latin typeface="D2Coding"/>
                          <a:ea typeface="D2Coding"/>
                        </a:rPr>
                        <a:t>fileMenu = Menu(mainMenu)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300">
                          <a:latin typeface="D2Coding"/>
                          <a:ea typeface="D2Coding"/>
                        </a:rPr>
                        <a:t>mainMenu.add_cascade(label = "</a:t>
                      </a:r>
                      <a:r>
                        <a:rPr lang="ko-KR" altLang="en-US" sz="1300">
                          <a:latin typeface="D2Coding"/>
                          <a:ea typeface="D2Coding"/>
                        </a:rPr>
                        <a:t>파일</a:t>
                      </a:r>
                      <a:r>
                        <a:rPr lang="en-US" altLang="ko-KR" sz="1300">
                          <a:latin typeface="D2Coding"/>
                          <a:ea typeface="D2Coding"/>
                        </a:rPr>
                        <a:t>", menu = fileMenu)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300">
                          <a:latin typeface="D2Coding"/>
                          <a:ea typeface="D2Coding"/>
                        </a:rPr>
                        <a:t>fileMenu.add_command(label = "</a:t>
                      </a:r>
                      <a:r>
                        <a:rPr lang="ko-KR" altLang="en-US" sz="1300">
                          <a:latin typeface="D2Coding"/>
                          <a:ea typeface="D2Coding"/>
                        </a:rPr>
                        <a:t>열기</a:t>
                      </a:r>
                      <a:r>
                        <a:rPr lang="en-US" altLang="ko-KR" sz="1300">
                          <a:latin typeface="D2Coding"/>
                          <a:ea typeface="D2Coding"/>
                        </a:rPr>
                        <a:t>")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300">
                          <a:latin typeface="D2Coding"/>
                          <a:ea typeface="D2Coding"/>
                        </a:rPr>
                        <a:t>fileMenu.add_separator()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300">
                          <a:latin typeface="D2Coding"/>
                          <a:ea typeface="D2Coding"/>
                        </a:rPr>
                        <a:t>fileMenu.add_command(label = "</a:t>
                      </a:r>
                      <a:r>
                        <a:rPr lang="ko-KR" altLang="en-US" sz="1300">
                          <a:latin typeface="D2Coding"/>
                          <a:ea typeface="D2Coding"/>
                        </a:rPr>
                        <a:t>종료</a:t>
                      </a:r>
                      <a:r>
                        <a:rPr lang="en-US" altLang="ko-KR" sz="1300">
                          <a:latin typeface="D2Coding"/>
                          <a:ea typeface="D2Coding"/>
                        </a:rPr>
                        <a:t>")</a:t>
                      </a:r>
                    </a:p>
                    <a:p>
                      <a:pPr lvl="0" latinLnBrk="1">
                        <a:defRPr/>
                      </a:pPr>
                      <a:endParaRPr lang="en-US" altLang="ko-KR" sz="1300">
                        <a:latin typeface="D2Coding"/>
                        <a:ea typeface="D2Coding"/>
                      </a:endParaRPr>
                    </a:p>
                    <a:p>
                      <a:pPr lvl="0" latinLnBrk="1">
                        <a:defRPr/>
                      </a:pPr>
                      <a:r>
                        <a:rPr lang="en-US" altLang="ko-KR" sz="1300">
                          <a:latin typeface="D2Coding"/>
                          <a:ea typeface="D2Coding"/>
                        </a:rPr>
                        <a:t>window.mainloop()</a:t>
                      </a:r>
                      <a:endParaRPr lang="ko-KR" altLang="en-US" sz="1300">
                        <a:latin typeface="D2Coding"/>
                        <a:ea typeface="D2Coding"/>
                      </a:endParaRPr>
                    </a:p>
                  </a:txBody>
                  <a:tcPr marT="60960" marB="60960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064066" y="1834952"/>
            <a:ext cx="1350150" cy="15940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/>
              <a:t>S</a:t>
            </a:r>
            <a:r>
              <a:rPr lang="en-US" altLang="ko-KR" dirty="0"/>
              <a:t>ection</a:t>
            </a:r>
            <a:r>
              <a:rPr lang="en-US" altLang="ko-KR" sz="2200" dirty="0"/>
              <a:t> 04 </a:t>
            </a:r>
            <a:r>
              <a:rPr lang="ko-KR" altLang="en-US" sz="2200" dirty="0"/>
              <a:t>메뉴와 대화상자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메뉴 생성</a:t>
            </a:r>
            <a:endParaRPr lang="en-US" altLang="ko-KR" dirty="0"/>
          </a:p>
          <a:p>
            <a:pPr lvl="1"/>
            <a:r>
              <a:rPr lang="ko-KR" altLang="en-US" dirty="0"/>
              <a:t>메뉴를 선택하면 특정 작업이 작동할 수 있도록 추가한 코드</a:t>
            </a:r>
            <a:endParaRPr lang="en-US" altLang="ko-KR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02FD894-4CF4-9775-7B51-3B48F2A5C9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1102090"/>
              </p:ext>
            </p:extLst>
          </p:nvPr>
        </p:nvGraphicFramePr>
        <p:xfrm>
          <a:off x="1908706" y="2048847"/>
          <a:ext cx="5363594" cy="34953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1223">
                  <a:extLst>
                    <a:ext uri="{9D8B030D-6E8A-4147-A177-3AD203B41FA5}">
                      <a16:colId xmlns:a16="http://schemas.microsoft.com/office/drawing/2014/main" val="1979477299"/>
                    </a:ext>
                  </a:extLst>
                </a:gridCol>
                <a:gridCol w="4982371">
                  <a:extLst>
                    <a:ext uri="{9D8B030D-6E8A-4147-A177-3AD203B41FA5}">
                      <a16:colId xmlns:a16="http://schemas.microsoft.com/office/drawing/2014/main" val="2129140947"/>
                    </a:ext>
                  </a:extLst>
                </a:gridCol>
              </a:tblGrid>
              <a:tr h="365760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Code05-12.py</a:t>
                      </a:r>
                      <a:endParaRPr lang="ko-KR" altLang="en-US" sz="1300" dirty="0"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352756829"/>
                  </a:ext>
                </a:extLst>
              </a:tr>
              <a:tr h="312962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01</a:t>
                      </a:r>
                    </a:p>
                    <a:p>
                      <a:pPr latinLnBrk="1"/>
                      <a:r>
                        <a:rPr lang="en-US" altLang="ko-KR" sz="13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02</a:t>
                      </a:r>
                    </a:p>
                    <a:p>
                      <a:pPr latinLnBrk="1"/>
                      <a:r>
                        <a:rPr lang="en-US" altLang="ko-KR" sz="13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03</a:t>
                      </a:r>
                    </a:p>
                    <a:p>
                      <a:pPr latinLnBrk="1"/>
                      <a:r>
                        <a:rPr lang="en-US" altLang="ko-KR" sz="13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04</a:t>
                      </a:r>
                    </a:p>
                    <a:p>
                      <a:pPr latinLnBrk="1"/>
                      <a:r>
                        <a:rPr lang="en-US" altLang="ko-KR" sz="13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05</a:t>
                      </a:r>
                    </a:p>
                    <a:p>
                      <a:pPr latinLnBrk="1"/>
                      <a:r>
                        <a:rPr lang="en-US" altLang="ko-KR" sz="13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06</a:t>
                      </a:r>
                    </a:p>
                    <a:p>
                      <a:pPr latinLnBrk="1"/>
                      <a:r>
                        <a:rPr lang="en-US" altLang="ko-KR" sz="13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07</a:t>
                      </a:r>
                    </a:p>
                    <a:p>
                      <a:pPr latinLnBrk="1"/>
                      <a:r>
                        <a:rPr lang="en-US" altLang="ko-KR" sz="13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08</a:t>
                      </a:r>
                    </a:p>
                    <a:p>
                      <a:pPr latinLnBrk="1"/>
                      <a:r>
                        <a:rPr lang="en-US" altLang="ko-KR" sz="13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09</a:t>
                      </a:r>
                    </a:p>
                    <a:p>
                      <a:pPr latinLnBrk="1"/>
                      <a:r>
                        <a:rPr lang="en-US" altLang="ko-KR" sz="13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10</a:t>
                      </a:r>
                    </a:p>
                    <a:p>
                      <a:pPr latinLnBrk="1"/>
                      <a:r>
                        <a:rPr lang="en-US" altLang="ko-KR" sz="13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11</a:t>
                      </a:r>
                    </a:p>
                    <a:p>
                      <a:pPr latinLnBrk="1"/>
                      <a:r>
                        <a:rPr lang="en-US" altLang="ko-KR" sz="13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12</a:t>
                      </a:r>
                    </a:p>
                    <a:p>
                      <a:pPr latinLnBrk="1"/>
                      <a:r>
                        <a:rPr lang="en-US" altLang="ko-KR" sz="13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13</a:t>
                      </a:r>
                    </a:p>
                    <a:p>
                      <a:pPr latinLnBrk="1"/>
                      <a:r>
                        <a:rPr lang="en-US" altLang="ko-KR" sz="13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14</a:t>
                      </a:r>
                    </a:p>
                    <a:p>
                      <a:pPr latinLnBrk="1"/>
                      <a:r>
                        <a:rPr lang="en-US" altLang="ko-KR" sz="13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15</a:t>
                      </a: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30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from </a:t>
                      </a:r>
                      <a:r>
                        <a:rPr lang="en-US" altLang="ko-KR" sz="1300" b="0" i="0" u="none" strike="noStrike" kern="1200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tkinter</a:t>
                      </a:r>
                      <a:r>
                        <a:rPr lang="en-US" altLang="ko-KR" sz="1300" b="0" i="0" u="none" strike="noStrike" kern="12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 import *</a:t>
                      </a:r>
                      <a:endParaRPr lang="en-US" altLang="ko-KR" sz="1300" dirty="0"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latinLnBrk="1"/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from </a:t>
                      </a:r>
                      <a:r>
                        <a:rPr lang="en-US" altLang="ko-KR" sz="13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tkinter</a:t>
                      </a:r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import </a:t>
                      </a:r>
                      <a:r>
                        <a:rPr lang="en-US" altLang="ko-KR" sz="13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messagebox</a:t>
                      </a:r>
                      <a:endParaRPr lang="en-US" altLang="ko-KR" sz="1300" dirty="0"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latinLnBrk="1"/>
                      <a:endParaRPr lang="en-US" altLang="ko-KR" sz="1300" dirty="0"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latinLnBrk="1"/>
                      <a:r>
                        <a:rPr lang="en-US" altLang="ko-KR" sz="1300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## </a:t>
                      </a:r>
                      <a:r>
                        <a:rPr lang="ko-KR" altLang="en-US" sz="1300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함수 선언 부분 </a:t>
                      </a:r>
                      <a:r>
                        <a:rPr lang="en-US" altLang="ko-KR" sz="1300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##</a:t>
                      </a:r>
                    </a:p>
                    <a:p>
                      <a:pPr latinLnBrk="1"/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def </a:t>
                      </a:r>
                      <a:r>
                        <a:rPr lang="en-US" altLang="ko-KR" sz="13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func_open</a:t>
                      </a:r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 :</a:t>
                      </a:r>
                    </a:p>
                    <a:p>
                      <a:pPr latinLnBrk="1"/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</a:t>
                      </a:r>
                      <a:r>
                        <a:rPr lang="en-US" altLang="ko-KR" sz="13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messagebox.showinfo</a:t>
                      </a:r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("</a:t>
                      </a:r>
                      <a:r>
                        <a:rPr lang="ko-KR" altLang="en-US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메뉴선택</a:t>
                      </a:r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", "</a:t>
                      </a:r>
                      <a:r>
                        <a:rPr lang="ko-KR" altLang="en-US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열기 메뉴를 선택함</a:t>
                      </a:r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")</a:t>
                      </a:r>
                    </a:p>
                    <a:p>
                      <a:pPr latinLnBrk="1"/>
                      <a:endParaRPr lang="en-US" altLang="ko-KR" sz="1300" dirty="0"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latinLnBrk="1"/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def </a:t>
                      </a:r>
                      <a:r>
                        <a:rPr lang="en-US" altLang="ko-KR" sz="13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func_exit</a:t>
                      </a:r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 :</a:t>
                      </a:r>
                    </a:p>
                    <a:p>
                      <a:pPr latinLnBrk="1"/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</a:t>
                      </a:r>
                      <a:r>
                        <a:rPr lang="en-US" altLang="ko-KR" sz="13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window.quit</a:t>
                      </a:r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</a:t>
                      </a:r>
                    </a:p>
                    <a:p>
                      <a:pPr latinLnBrk="1"/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</a:t>
                      </a:r>
                      <a:r>
                        <a:rPr lang="en-US" altLang="ko-KR" sz="13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window.destroy</a:t>
                      </a:r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</a:t>
                      </a:r>
                    </a:p>
                    <a:p>
                      <a:pPr latinLnBrk="1"/>
                      <a:endParaRPr lang="en-US" altLang="ko-KR" sz="1300" dirty="0"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latinLnBrk="1"/>
                      <a:r>
                        <a:rPr lang="en-US" altLang="ko-KR" sz="1300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## </a:t>
                      </a:r>
                      <a:r>
                        <a:rPr lang="ko-KR" altLang="en-US" sz="1300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메인 코드 부분 </a:t>
                      </a:r>
                      <a:r>
                        <a:rPr lang="en-US" altLang="ko-KR" sz="1300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##</a:t>
                      </a:r>
                    </a:p>
                    <a:p>
                      <a:pPr latinLnBrk="1"/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window = Tk()</a:t>
                      </a:r>
                    </a:p>
                    <a:p>
                      <a:pPr latinLnBrk="1"/>
                      <a:endParaRPr lang="en-US" altLang="ko-KR" sz="1300" dirty="0"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latinLnBrk="1"/>
                      <a:r>
                        <a:rPr lang="en-US" altLang="ko-KR" sz="13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mainMenu</a:t>
                      </a:r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= Menu(window)</a:t>
                      </a:r>
                    </a:p>
                  </a:txBody>
                  <a:tcPr marT="60960" marB="60960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606874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051952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/>
              <a:t>S</a:t>
            </a:r>
            <a:r>
              <a:rPr lang="en-US" altLang="ko-KR" dirty="0"/>
              <a:t>ection</a:t>
            </a:r>
            <a:r>
              <a:rPr lang="en-US" altLang="ko-KR" sz="2200" dirty="0"/>
              <a:t> 04 </a:t>
            </a:r>
            <a:r>
              <a:rPr lang="ko-KR" altLang="en-US" sz="2200" dirty="0"/>
              <a:t>메뉴와 대화상자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메뉴 생성</a:t>
            </a:r>
            <a:endParaRPr lang="en-US" altLang="ko-KR" dirty="0"/>
          </a:p>
          <a:p>
            <a:pPr lvl="1"/>
            <a:r>
              <a:rPr lang="ko-KR" altLang="en-US" dirty="0"/>
              <a:t>메뉴를 선택하면 특정 작업이 작동할 수 있도록 추가한 코드</a:t>
            </a:r>
            <a:r>
              <a:rPr lang="en-US" altLang="ko-KR" dirty="0"/>
              <a:t>.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02FD894-4CF4-9775-7B51-3B48F2A5C9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6326984"/>
              </p:ext>
            </p:extLst>
          </p:nvPr>
        </p:nvGraphicFramePr>
        <p:xfrm>
          <a:off x="1781690" y="1853825"/>
          <a:ext cx="5580620" cy="2270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32979">
                  <a:extLst>
                    <a:ext uri="{9D8B030D-6E8A-4147-A177-3AD203B41FA5}">
                      <a16:colId xmlns:a16="http://schemas.microsoft.com/office/drawing/2014/main" val="1979477299"/>
                    </a:ext>
                  </a:extLst>
                </a:gridCol>
                <a:gridCol w="5147641">
                  <a:extLst>
                    <a:ext uri="{9D8B030D-6E8A-4147-A177-3AD203B41FA5}">
                      <a16:colId xmlns:a16="http://schemas.microsoft.com/office/drawing/2014/main" val="2129140947"/>
                    </a:ext>
                  </a:extLst>
                </a:gridCol>
              </a:tblGrid>
              <a:tr h="365760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Code05-12.py</a:t>
                      </a:r>
                      <a:endParaRPr lang="ko-KR" altLang="en-US" sz="1300" dirty="0"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352756829"/>
                  </a:ext>
                </a:extLst>
              </a:tr>
              <a:tr h="190268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16</a:t>
                      </a:r>
                    </a:p>
                    <a:p>
                      <a:pPr latinLnBrk="1"/>
                      <a:r>
                        <a:rPr lang="en-US" altLang="ko-KR" sz="13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17</a:t>
                      </a:r>
                    </a:p>
                    <a:p>
                      <a:pPr latinLnBrk="1"/>
                      <a:r>
                        <a:rPr lang="en-US" altLang="ko-KR" sz="13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18</a:t>
                      </a:r>
                    </a:p>
                    <a:p>
                      <a:pPr latinLnBrk="1"/>
                      <a:r>
                        <a:rPr lang="en-US" altLang="ko-KR" sz="13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19</a:t>
                      </a:r>
                    </a:p>
                    <a:p>
                      <a:pPr latinLnBrk="1"/>
                      <a:r>
                        <a:rPr lang="en-US" altLang="ko-KR" sz="13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20</a:t>
                      </a:r>
                    </a:p>
                    <a:p>
                      <a:pPr latinLnBrk="1"/>
                      <a:r>
                        <a:rPr lang="en-US" altLang="ko-KR" sz="13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21</a:t>
                      </a:r>
                    </a:p>
                    <a:p>
                      <a:pPr latinLnBrk="1"/>
                      <a:r>
                        <a:rPr lang="en-US" altLang="ko-KR" sz="13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22</a:t>
                      </a:r>
                    </a:p>
                    <a:p>
                      <a:pPr latinLnBrk="1"/>
                      <a:r>
                        <a:rPr lang="en-US" altLang="ko-KR" sz="13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23</a:t>
                      </a:r>
                    </a:p>
                    <a:p>
                      <a:pPr latinLnBrk="1"/>
                      <a:r>
                        <a:rPr lang="en-US" altLang="ko-KR" sz="13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24</a:t>
                      </a: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window.config</a:t>
                      </a:r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(menu = </a:t>
                      </a:r>
                      <a:r>
                        <a:rPr lang="en-US" altLang="ko-KR" sz="13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mainMenu</a:t>
                      </a:r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</a:p>
                    <a:p>
                      <a:pPr latinLnBrk="1"/>
                      <a:endParaRPr lang="en-US" altLang="ko-KR" sz="1300" dirty="0"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latinLnBrk="1"/>
                      <a:r>
                        <a:rPr lang="en-US" altLang="ko-KR" sz="13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fileMenu</a:t>
                      </a:r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= Menu(</a:t>
                      </a:r>
                      <a:r>
                        <a:rPr lang="en-US" altLang="ko-KR" sz="13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mainMenu</a:t>
                      </a:r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</a:p>
                    <a:p>
                      <a:pPr latinLnBrk="1"/>
                      <a:r>
                        <a:rPr lang="en-US" altLang="ko-KR" sz="13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mainMenu.add_cascade</a:t>
                      </a:r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(label = "</a:t>
                      </a:r>
                      <a:r>
                        <a:rPr lang="ko-KR" altLang="en-US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파일</a:t>
                      </a:r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", menu = </a:t>
                      </a:r>
                      <a:r>
                        <a:rPr lang="en-US" altLang="ko-KR" sz="13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fileMenu</a:t>
                      </a:r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</a:p>
                    <a:p>
                      <a:pPr latinLnBrk="1"/>
                      <a:r>
                        <a:rPr lang="en-US" altLang="ko-KR" sz="13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fileMenu.add_command</a:t>
                      </a:r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(label = "</a:t>
                      </a:r>
                      <a:r>
                        <a:rPr lang="ko-KR" altLang="en-US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열기</a:t>
                      </a:r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", command = </a:t>
                      </a:r>
                      <a:r>
                        <a:rPr lang="en-US" altLang="ko-KR" sz="13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func_open</a:t>
                      </a:r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</a:p>
                    <a:p>
                      <a:pPr latinLnBrk="1"/>
                      <a:r>
                        <a:rPr lang="en-US" altLang="ko-KR" sz="13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fileMenu.add_separator</a:t>
                      </a:r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</a:t>
                      </a:r>
                    </a:p>
                    <a:p>
                      <a:pPr latinLnBrk="1"/>
                      <a:r>
                        <a:rPr lang="en-US" altLang="ko-KR" sz="13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fileMenu.add_command</a:t>
                      </a:r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(label = "</a:t>
                      </a:r>
                      <a:r>
                        <a:rPr lang="ko-KR" altLang="en-US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종료</a:t>
                      </a:r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", command = </a:t>
                      </a:r>
                      <a:r>
                        <a:rPr lang="en-US" altLang="ko-KR" sz="13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func_exit</a:t>
                      </a:r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</a:p>
                    <a:p>
                      <a:pPr latinLnBrk="1"/>
                      <a:endParaRPr lang="en-US" altLang="ko-KR" sz="1300" dirty="0"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latinLnBrk="1"/>
                      <a:r>
                        <a:rPr lang="en-US" altLang="ko-KR" sz="13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window.mainloop</a:t>
                      </a:r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</a:t>
                      </a:r>
                      <a:endParaRPr lang="ko-KR" altLang="en-US" sz="1300" dirty="0"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T="60960" marB="60960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60687457"/>
                  </a:ext>
                </a:extLst>
              </a:tr>
            </a:tbl>
          </a:graphicData>
        </a:graphic>
      </p:graphicFrame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1349" y="4464115"/>
            <a:ext cx="2441302" cy="15601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374041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/>
              <a:t>S</a:t>
            </a:r>
            <a:r>
              <a:rPr lang="en-US" altLang="ko-KR" dirty="0"/>
              <a:t>ection</a:t>
            </a:r>
            <a:r>
              <a:rPr lang="en-US" altLang="ko-KR" sz="2200" dirty="0"/>
              <a:t> 04 </a:t>
            </a:r>
            <a:r>
              <a:rPr lang="ko-KR" altLang="en-US" sz="2200" dirty="0"/>
              <a:t>메뉴와 대화상자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대화 상자</a:t>
            </a:r>
            <a:endParaRPr lang="en-US" altLang="ko-KR" dirty="0"/>
          </a:p>
          <a:p>
            <a:pPr lvl="1"/>
            <a:r>
              <a:rPr lang="ko-KR" altLang="en-US" dirty="0" err="1"/>
              <a:t>파이썬은</a:t>
            </a:r>
            <a:r>
              <a:rPr lang="ko-KR" altLang="en-US" dirty="0"/>
              <a:t> 몇 가지 대화상자를 제공</a:t>
            </a:r>
            <a:endParaRPr lang="en-US" altLang="ko-KR" dirty="0"/>
          </a:p>
          <a:p>
            <a:pPr lvl="1"/>
            <a:r>
              <a:rPr lang="ko-KR" altLang="en-US" dirty="0"/>
              <a:t>기본적인 </a:t>
            </a:r>
            <a:r>
              <a:rPr lang="ko-KR" altLang="en-US" dirty="0" err="1"/>
              <a:t>메세지창을</a:t>
            </a:r>
            <a:r>
              <a:rPr lang="ko-KR" altLang="en-US" dirty="0"/>
              <a:t> 표시 </a:t>
            </a:r>
            <a:r>
              <a:rPr lang="en-US" altLang="ko-KR" dirty="0"/>
              <a:t>: </a:t>
            </a:r>
            <a:r>
              <a:rPr lang="en-US" altLang="ko-KR" dirty="0" err="1"/>
              <a:t>messagebox.showinfo</a:t>
            </a:r>
            <a:r>
              <a:rPr lang="en-US" altLang="ko-KR" dirty="0"/>
              <a:t>()</a:t>
            </a:r>
          </a:p>
          <a:p>
            <a:pPr lvl="1"/>
            <a:r>
              <a:rPr lang="ko-KR" altLang="en-US" dirty="0"/>
              <a:t>숫자나 문자를 </a:t>
            </a:r>
            <a:r>
              <a:rPr lang="ko-KR" altLang="en-US" dirty="0" err="1"/>
              <a:t>입력받음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en-US" altLang="ko-KR" dirty="0" err="1"/>
              <a:t>tkinter.simpledialog</a:t>
            </a:r>
            <a:r>
              <a:rPr lang="en-US" altLang="ko-KR" dirty="0"/>
              <a:t> </a:t>
            </a:r>
            <a:r>
              <a:rPr lang="ko-KR" altLang="en-US" dirty="0"/>
              <a:t>모듈을 임포트한 후 </a:t>
            </a:r>
            <a:r>
              <a:rPr lang="en-US" altLang="ko-KR" dirty="0" err="1"/>
              <a:t>askinteger</a:t>
            </a:r>
            <a:r>
              <a:rPr lang="en-US" altLang="ko-KR" dirty="0"/>
              <a:t>(), </a:t>
            </a:r>
            <a:r>
              <a:rPr lang="en-US" altLang="ko-KR" dirty="0" err="1"/>
              <a:t>askstring</a:t>
            </a:r>
            <a:r>
              <a:rPr lang="en-US" altLang="ko-KR" dirty="0"/>
              <a:t>() </a:t>
            </a:r>
            <a:r>
              <a:rPr lang="ko-KR" altLang="en-US" dirty="0"/>
              <a:t>함수 등을 사용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8948082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/>
              <a:t>S</a:t>
            </a:r>
            <a:r>
              <a:rPr lang="en-US" altLang="ko-KR" dirty="0"/>
              <a:t>ection</a:t>
            </a:r>
            <a:r>
              <a:rPr lang="en-US" altLang="ko-KR" sz="2200" dirty="0"/>
              <a:t> 04 </a:t>
            </a:r>
            <a:r>
              <a:rPr lang="ko-KR" altLang="en-US" sz="2200" dirty="0"/>
              <a:t>메뉴와 대화상자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대화 상자</a:t>
            </a:r>
            <a:endParaRPr lang="en-US" altLang="ko-KR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D340AA0B-C395-D4C8-0830-B43E621E3F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8799803"/>
              </p:ext>
            </p:extLst>
          </p:nvPr>
        </p:nvGraphicFramePr>
        <p:xfrm>
          <a:off x="599359" y="1673805"/>
          <a:ext cx="8023091" cy="333037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6638">
                  <a:extLst>
                    <a:ext uri="{9D8B030D-6E8A-4147-A177-3AD203B41FA5}">
                      <a16:colId xmlns:a16="http://schemas.microsoft.com/office/drawing/2014/main" val="1979477299"/>
                    </a:ext>
                  </a:extLst>
                </a:gridCol>
                <a:gridCol w="7656453">
                  <a:extLst>
                    <a:ext uri="{9D8B030D-6E8A-4147-A177-3AD203B41FA5}">
                      <a16:colId xmlns:a16="http://schemas.microsoft.com/office/drawing/2014/main" val="2129140947"/>
                    </a:ext>
                  </a:extLst>
                </a:gridCol>
              </a:tblGrid>
              <a:tr h="365760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Code05-13.py</a:t>
                      </a:r>
                      <a:endParaRPr lang="ko-KR" altLang="en-US" sz="1300" dirty="0"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352756829"/>
                  </a:ext>
                </a:extLst>
              </a:tr>
              <a:tr h="296461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01</a:t>
                      </a:r>
                    </a:p>
                    <a:p>
                      <a:pPr latinLnBrk="1"/>
                      <a:r>
                        <a:rPr lang="en-US" altLang="ko-KR" sz="13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02</a:t>
                      </a:r>
                    </a:p>
                    <a:p>
                      <a:pPr latinLnBrk="1"/>
                      <a:r>
                        <a:rPr lang="en-US" altLang="ko-KR" sz="13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03</a:t>
                      </a:r>
                    </a:p>
                    <a:p>
                      <a:pPr latinLnBrk="1"/>
                      <a:r>
                        <a:rPr lang="en-US" altLang="ko-KR" sz="13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04</a:t>
                      </a:r>
                    </a:p>
                    <a:p>
                      <a:pPr latinLnBrk="1"/>
                      <a:r>
                        <a:rPr lang="en-US" altLang="ko-KR" sz="13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05</a:t>
                      </a:r>
                    </a:p>
                    <a:p>
                      <a:pPr latinLnBrk="1"/>
                      <a:r>
                        <a:rPr lang="en-US" altLang="ko-KR" sz="13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06</a:t>
                      </a:r>
                    </a:p>
                    <a:p>
                      <a:pPr latinLnBrk="1"/>
                      <a:r>
                        <a:rPr lang="en-US" altLang="ko-KR" sz="13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07</a:t>
                      </a:r>
                    </a:p>
                    <a:p>
                      <a:pPr latinLnBrk="1"/>
                      <a:r>
                        <a:rPr lang="en-US" altLang="ko-KR" sz="13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08</a:t>
                      </a:r>
                    </a:p>
                    <a:p>
                      <a:pPr latinLnBrk="1"/>
                      <a:r>
                        <a:rPr lang="en-US" altLang="ko-KR" sz="13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09</a:t>
                      </a:r>
                    </a:p>
                    <a:p>
                      <a:pPr latinLnBrk="1"/>
                      <a:r>
                        <a:rPr lang="en-US" altLang="ko-KR" sz="13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10</a:t>
                      </a:r>
                    </a:p>
                    <a:p>
                      <a:pPr latinLnBrk="1"/>
                      <a:r>
                        <a:rPr lang="en-US" altLang="ko-KR" sz="13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11</a:t>
                      </a:r>
                    </a:p>
                    <a:p>
                      <a:pPr latinLnBrk="1"/>
                      <a:r>
                        <a:rPr lang="en-US" altLang="ko-KR" sz="13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12</a:t>
                      </a:r>
                    </a:p>
                    <a:p>
                      <a:pPr latinLnBrk="1"/>
                      <a:r>
                        <a:rPr lang="en-US" altLang="ko-KR" sz="13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13</a:t>
                      </a:r>
                    </a:p>
                    <a:p>
                      <a:pPr latinLnBrk="1"/>
                      <a:r>
                        <a:rPr lang="en-US" altLang="ko-KR" sz="13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14</a:t>
                      </a: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from </a:t>
                      </a:r>
                      <a:r>
                        <a:rPr lang="en-US" altLang="ko-KR" sz="13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tkinter</a:t>
                      </a:r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import *</a:t>
                      </a:r>
                    </a:p>
                    <a:p>
                      <a:pPr latinLnBrk="1"/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from </a:t>
                      </a:r>
                      <a:r>
                        <a:rPr lang="en-US" altLang="ko-KR" sz="13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tkinter.simpledialog</a:t>
                      </a:r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import *</a:t>
                      </a:r>
                    </a:p>
                    <a:p>
                      <a:pPr latinLnBrk="1"/>
                      <a:endParaRPr lang="en-US" altLang="ko-KR" sz="1300" dirty="0"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latinLnBrk="1"/>
                      <a:r>
                        <a:rPr lang="en-US" altLang="ko-KR" sz="1300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## </a:t>
                      </a:r>
                      <a:r>
                        <a:rPr lang="ko-KR" altLang="en-US" sz="1300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함수 선언 부분 </a:t>
                      </a:r>
                      <a:r>
                        <a:rPr lang="en-US" altLang="ko-KR" sz="1300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##</a:t>
                      </a:r>
                    </a:p>
                    <a:p>
                      <a:pPr latinLnBrk="1"/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window = Tk()</a:t>
                      </a:r>
                    </a:p>
                    <a:p>
                      <a:pPr latinLnBrk="1"/>
                      <a:r>
                        <a:rPr lang="en-US" altLang="ko-KR" sz="13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window.geometry</a:t>
                      </a:r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("400x100")</a:t>
                      </a:r>
                    </a:p>
                    <a:p>
                      <a:pPr latinLnBrk="1"/>
                      <a:endParaRPr lang="en-US" altLang="ko-KR" sz="1300" dirty="0"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latinLnBrk="1"/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label1 = Label(window, text = "</a:t>
                      </a:r>
                      <a:r>
                        <a:rPr lang="ko-KR" altLang="en-US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입력된 값</a:t>
                      </a:r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")</a:t>
                      </a:r>
                    </a:p>
                    <a:p>
                      <a:pPr latinLnBrk="1"/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label1.pack()</a:t>
                      </a:r>
                    </a:p>
                    <a:p>
                      <a:pPr latinLnBrk="1"/>
                      <a:endParaRPr lang="en-US" altLang="ko-KR" sz="1300" dirty="0"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latinLnBrk="1"/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value = </a:t>
                      </a:r>
                      <a:r>
                        <a:rPr lang="en-US" altLang="ko-KR" sz="13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askinteger</a:t>
                      </a:r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("</a:t>
                      </a:r>
                      <a:r>
                        <a:rPr lang="ko-KR" altLang="en-US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확대배수</a:t>
                      </a:r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", "</a:t>
                      </a:r>
                      <a:r>
                        <a:rPr lang="ko-KR" altLang="en-US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주사위 숫자</a:t>
                      </a:r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(1~6)</a:t>
                      </a:r>
                      <a:r>
                        <a:rPr lang="ko-KR" altLang="en-US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을 입력하세요</a:t>
                      </a:r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", </a:t>
                      </a:r>
                      <a:r>
                        <a:rPr lang="en-US" altLang="ko-KR" sz="13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minvalue</a:t>
                      </a:r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= 1, </a:t>
                      </a:r>
                      <a:r>
                        <a:rPr lang="en-US" altLang="ko-KR" sz="13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maxvalue</a:t>
                      </a:r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= 6)</a:t>
                      </a:r>
                    </a:p>
                    <a:p>
                      <a:pPr latinLnBrk="1"/>
                      <a:endParaRPr lang="en-US" altLang="ko-KR" sz="1300" dirty="0"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latinLnBrk="1"/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label1.configure(text = str(value))</a:t>
                      </a:r>
                    </a:p>
                    <a:p>
                      <a:pPr latinLnBrk="1"/>
                      <a:r>
                        <a:rPr lang="en-US" altLang="ko-KR" sz="13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window.mainloop</a:t>
                      </a:r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</a:t>
                      </a:r>
                      <a:endParaRPr lang="ko-KR" altLang="en-US" sz="1300" dirty="0"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T="60960" marB="60960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60687457"/>
                  </a:ext>
                </a:extLst>
              </a:tr>
            </a:tbl>
          </a:graphicData>
        </a:graphic>
      </p:graphicFrame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8358" y="2268436"/>
            <a:ext cx="3863503" cy="877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741075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/>
              <a:t>S</a:t>
            </a:r>
            <a:r>
              <a:rPr lang="en-US" altLang="ko-KR" dirty="0"/>
              <a:t>ection</a:t>
            </a:r>
            <a:r>
              <a:rPr lang="en-US" altLang="ko-KR" sz="2200" dirty="0"/>
              <a:t> 04 </a:t>
            </a:r>
            <a:r>
              <a:rPr lang="ko-KR" altLang="en-US" sz="2200" dirty="0"/>
              <a:t>메뉴와 대화상자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대화 상자</a:t>
            </a:r>
            <a:endParaRPr lang="en-US" altLang="ko-KR" dirty="0"/>
          </a:p>
          <a:p>
            <a:pPr lvl="1"/>
            <a:r>
              <a:rPr lang="ko-KR" altLang="en-US" dirty="0"/>
              <a:t>파일을 열거나 저장할 때 표시하는 대화상자</a:t>
            </a:r>
            <a:r>
              <a:rPr lang="en-US" altLang="ko-KR" dirty="0"/>
              <a:t>: </a:t>
            </a:r>
            <a:r>
              <a:rPr lang="en-US" altLang="ko-KR" dirty="0" err="1"/>
              <a:t>tkinter.filedialog</a:t>
            </a:r>
            <a:r>
              <a:rPr lang="en-US" altLang="ko-KR" dirty="0"/>
              <a:t> </a:t>
            </a:r>
            <a:r>
              <a:rPr lang="ko-KR" altLang="en-US" dirty="0"/>
              <a:t>모듈을 임포트한 후 </a:t>
            </a:r>
            <a:r>
              <a:rPr lang="en-US" altLang="ko-KR" dirty="0" err="1"/>
              <a:t>askopenfilename</a:t>
            </a:r>
            <a:r>
              <a:rPr lang="en-US" altLang="ko-KR" dirty="0"/>
              <a:t>()</a:t>
            </a:r>
            <a:r>
              <a:rPr lang="ko-KR" altLang="en-US" dirty="0"/>
              <a:t>이나 </a:t>
            </a:r>
            <a:r>
              <a:rPr lang="en-US" altLang="ko-KR" dirty="0" err="1"/>
              <a:t>asksaveasfile</a:t>
            </a:r>
            <a:r>
              <a:rPr lang="en-US" altLang="ko-KR" dirty="0"/>
              <a:t>() </a:t>
            </a:r>
            <a:r>
              <a:rPr lang="ko-KR" altLang="en-US" dirty="0"/>
              <a:t>함수를 사용</a:t>
            </a:r>
            <a:endParaRPr lang="en-US" altLang="ko-KR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D340AA0B-C395-D4C8-0830-B43E621E3F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794736"/>
              </p:ext>
            </p:extLst>
          </p:nvPr>
        </p:nvGraphicFramePr>
        <p:xfrm>
          <a:off x="116506" y="2078850"/>
          <a:ext cx="9000999" cy="33753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1642">
                  <a:extLst>
                    <a:ext uri="{9D8B030D-6E8A-4147-A177-3AD203B41FA5}">
                      <a16:colId xmlns:a16="http://schemas.microsoft.com/office/drawing/2014/main" val="1979477299"/>
                    </a:ext>
                  </a:extLst>
                </a:gridCol>
                <a:gridCol w="8619357">
                  <a:extLst>
                    <a:ext uri="{9D8B030D-6E8A-4147-A177-3AD203B41FA5}">
                      <a16:colId xmlns:a16="http://schemas.microsoft.com/office/drawing/2014/main" val="2129140947"/>
                    </a:ext>
                  </a:extLst>
                </a:gridCol>
              </a:tblGrid>
              <a:tr h="365760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Code05-14.py</a:t>
                      </a:r>
                      <a:endParaRPr lang="ko-KR" altLang="en-US" sz="1300" dirty="0"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352756829"/>
                  </a:ext>
                </a:extLst>
              </a:tr>
              <a:tr h="300961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01</a:t>
                      </a:r>
                    </a:p>
                    <a:p>
                      <a:pPr latinLnBrk="1"/>
                      <a:r>
                        <a:rPr lang="en-US" altLang="ko-KR" sz="13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02</a:t>
                      </a:r>
                    </a:p>
                    <a:p>
                      <a:pPr latinLnBrk="1"/>
                      <a:r>
                        <a:rPr lang="en-US" altLang="ko-KR" sz="13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03</a:t>
                      </a:r>
                    </a:p>
                    <a:p>
                      <a:pPr latinLnBrk="1"/>
                      <a:r>
                        <a:rPr lang="en-US" altLang="ko-KR" sz="13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04</a:t>
                      </a:r>
                    </a:p>
                    <a:p>
                      <a:pPr latinLnBrk="1"/>
                      <a:r>
                        <a:rPr lang="en-US" altLang="ko-KR" sz="13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05</a:t>
                      </a:r>
                    </a:p>
                    <a:p>
                      <a:pPr latinLnBrk="1"/>
                      <a:r>
                        <a:rPr lang="en-US" altLang="ko-KR" sz="13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06</a:t>
                      </a:r>
                    </a:p>
                    <a:p>
                      <a:pPr latinLnBrk="1"/>
                      <a:r>
                        <a:rPr lang="en-US" altLang="ko-KR" sz="13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07</a:t>
                      </a:r>
                    </a:p>
                    <a:p>
                      <a:pPr latinLnBrk="1"/>
                      <a:r>
                        <a:rPr lang="en-US" altLang="ko-KR" sz="13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08</a:t>
                      </a:r>
                    </a:p>
                    <a:p>
                      <a:pPr latinLnBrk="1"/>
                      <a:r>
                        <a:rPr lang="en-US" altLang="ko-KR" sz="13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09</a:t>
                      </a:r>
                    </a:p>
                    <a:p>
                      <a:pPr latinLnBrk="1"/>
                      <a:r>
                        <a:rPr lang="en-US" altLang="ko-KR" sz="13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10</a:t>
                      </a:r>
                    </a:p>
                    <a:p>
                      <a:pPr latinLnBrk="1"/>
                      <a:r>
                        <a:rPr lang="en-US" altLang="ko-KR" sz="13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11</a:t>
                      </a:r>
                    </a:p>
                    <a:p>
                      <a:pPr latinLnBrk="1"/>
                      <a:r>
                        <a:rPr lang="en-US" altLang="ko-KR" sz="13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12</a:t>
                      </a:r>
                    </a:p>
                    <a:p>
                      <a:pPr latinLnBrk="1"/>
                      <a:r>
                        <a:rPr lang="en-US" altLang="ko-KR" sz="13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13</a:t>
                      </a:r>
                    </a:p>
                    <a:p>
                      <a:pPr latinLnBrk="1"/>
                      <a:r>
                        <a:rPr lang="en-US" altLang="ko-KR" sz="13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14</a:t>
                      </a: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from </a:t>
                      </a:r>
                      <a:r>
                        <a:rPr lang="en-US" altLang="ko-KR" sz="13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tkinter</a:t>
                      </a:r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import *</a:t>
                      </a:r>
                    </a:p>
                    <a:p>
                      <a:pPr latinLnBrk="1"/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from </a:t>
                      </a:r>
                      <a:r>
                        <a:rPr lang="en-US" altLang="ko-KR" sz="13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tkinter.filedialog</a:t>
                      </a:r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import *</a:t>
                      </a:r>
                    </a:p>
                    <a:p>
                      <a:pPr latinLnBrk="1"/>
                      <a:endParaRPr lang="en-US" altLang="ko-KR" sz="1300" dirty="0"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latinLnBrk="1"/>
                      <a:r>
                        <a:rPr lang="en-US" altLang="ko-KR" sz="1300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## </a:t>
                      </a:r>
                      <a:r>
                        <a:rPr lang="ko-KR" altLang="en-US" sz="1300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함수 선언 부분 </a:t>
                      </a:r>
                      <a:r>
                        <a:rPr lang="en-US" altLang="ko-KR" sz="1300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##</a:t>
                      </a:r>
                    </a:p>
                    <a:p>
                      <a:pPr latinLnBrk="1"/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window = Tk()</a:t>
                      </a:r>
                    </a:p>
                    <a:p>
                      <a:pPr latinLnBrk="1"/>
                      <a:r>
                        <a:rPr lang="en-US" altLang="ko-KR" sz="13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window.geometry</a:t>
                      </a:r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("400x100")</a:t>
                      </a:r>
                    </a:p>
                    <a:p>
                      <a:pPr latinLnBrk="1"/>
                      <a:endParaRPr lang="en-US" altLang="ko-KR" sz="1300" dirty="0"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latinLnBrk="1"/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label1 = Label(window, text = "</a:t>
                      </a:r>
                      <a:r>
                        <a:rPr lang="ko-KR" altLang="en-US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선택된 파일 이름</a:t>
                      </a:r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")</a:t>
                      </a:r>
                    </a:p>
                    <a:p>
                      <a:pPr latinLnBrk="1"/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label1.pack()</a:t>
                      </a:r>
                    </a:p>
                    <a:p>
                      <a:pPr latinLnBrk="1"/>
                      <a:endParaRPr lang="en-US" altLang="ko-KR" sz="1300" dirty="0"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latinLnBrk="1"/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filename = </a:t>
                      </a:r>
                      <a:r>
                        <a:rPr lang="en-US" altLang="ko-KR" sz="13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askopenfilename</a:t>
                      </a:r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(parent = window, filetypes = (("GIF </a:t>
                      </a:r>
                      <a:r>
                        <a:rPr lang="ko-KR" altLang="en-US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파일</a:t>
                      </a:r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", "*.gif"), ("</a:t>
                      </a:r>
                      <a:r>
                        <a:rPr lang="ko-KR" altLang="en-US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모든 파일</a:t>
                      </a:r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", "*.*")))</a:t>
                      </a:r>
                    </a:p>
                    <a:p>
                      <a:pPr latinLnBrk="1"/>
                      <a:endParaRPr lang="en-US" altLang="ko-KR" sz="1300" dirty="0"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latinLnBrk="1"/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label1.configure(text = str(filename))</a:t>
                      </a:r>
                    </a:p>
                    <a:p>
                      <a:pPr latinLnBrk="1"/>
                      <a:r>
                        <a:rPr lang="en-US" altLang="ko-KR" sz="13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window.mainloop</a:t>
                      </a:r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</a:t>
                      </a:r>
                      <a:endParaRPr lang="ko-KR" altLang="en-US" sz="1300" dirty="0"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T="60960" marB="60960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60687457"/>
                  </a:ext>
                </a:extLst>
              </a:tr>
            </a:tbl>
          </a:graphicData>
        </a:graphic>
      </p:graphicFrame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7045" y="2303875"/>
            <a:ext cx="3932699" cy="15821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164250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/>
              <a:t>S</a:t>
            </a:r>
            <a:r>
              <a:rPr lang="en-US" altLang="ko-KR" dirty="0"/>
              <a:t>ection</a:t>
            </a:r>
            <a:r>
              <a:rPr lang="en-US" altLang="ko-KR" sz="2200" dirty="0"/>
              <a:t> 0</a:t>
            </a:r>
            <a:r>
              <a:rPr lang="en-US" altLang="ko-KR" dirty="0"/>
              <a:t>1</a:t>
            </a:r>
            <a:r>
              <a:rPr lang="ko-KR" altLang="en-US" dirty="0"/>
              <a:t> 이 장에서 만들 프로그램</a:t>
            </a:r>
            <a:endParaRPr lang="ko-KR" altLang="en-US" sz="2200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프로그램 </a:t>
            </a:r>
            <a:r>
              <a:rPr lang="en-US" altLang="ko-KR" dirty="0"/>
              <a:t>1] </a:t>
            </a:r>
            <a:r>
              <a:rPr lang="ko-KR" altLang="en-US" dirty="0"/>
              <a:t>명화 감상</a:t>
            </a:r>
            <a:endParaRPr lang="en-US" altLang="ko-KR" dirty="0"/>
          </a:p>
          <a:p>
            <a:pPr lvl="1"/>
            <a:r>
              <a:rPr lang="ko-KR" altLang="en-US" dirty="0"/>
              <a:t>메뉴를 활용하는 명화 감상 프로그램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A43F216-6144-67E7-FA0F-566556E71B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0935" y="2288874"/>
            <a:ext cx="5742130" cy="2760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9091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/>
              <a:t>S</a:t>
            </a:r>
            <a:r>
              <a:rPr lang="en-US" altLang="ko-KR" dirty="0"/>
              <a:t>ection</a:t>
            </a:r>
            <a:r>
              <a:rPr lang="en-US" altLang="ko-KR" sz="2200" dirty="0"/>
              <a:t> 04 </a:t>
            </a:r>
            <a:r>
              <a:rPr lang="ko-KR" altLang="en-US" sz="2200" dirty="0"/>
              <a:t>메뉴와 대화상자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대화 상자</a:t>
            </a:r>
            <a:endParaRPr lang="en-US" altLang="ko-KR" dirty="0"/>
          </a:p>
          <a:p>
            <a:pPr lvl="1"/>
            <a:r>
              <a:rPr lang="ko-KR" altLang="en-US" dirty="0"/>
              <a:t>파일을 저장하는 대화상자는 매개변수가 약간 다름</a:t>
            </a:r>
            <a:endParaRPr lang="en-US" altLang="ko-KR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D340AA0B-C395-D4C8-0830-B43E621E3F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5220332"/>
              </p:ext>
            </p:extLst>
          </p:nvPr>
        </p:nvGraphicFramePr>
        <p:xfrm>
          <a:off x="890566" y="2078850"/>
          <a:ext cx="7362867" cy="32703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9139">
                  <a:extLst>
                    <a:ext uri="{9D8B030D-6E8A-4147-A177-3AD203B41FA5}">
                      <a16:colId xmlns:a16="http://schemas.microsoft.com/office/drawing/2014/main" val="1979477299"/>
                    </a:ext>
                  </a:extLst>
                </a:gridCol>
                <a:gridCol w="6993728">
                  <a:extLst>
                    <a:ext uri="{9D8B030D-6E8A-4147-A177-3AD203B41FA5}">
                      <a16:colId xmlns:a16="http://schemas.microsoft.com/office/drawing/2014/main" val="2129140947"/>
                    </a:ext>
                  </a:extLst>
                </a:gridCol>
              </a:tblGrid>
              <a:tr h="365760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Code05-15.py</a:t>
                      </a:r>
                      <a:endParaRPr lang="ko-KR" altLang="en-US" sz="1300" dirty="0"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352756829"/>
                  </a:ext>
                </a:extLst>
              </a:tr>
              <a:tr h="290460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01</a:t>
                      </a:r>
                    </a:p>
                    <a:p>
                      <a:pPr latinLnBrk="1"/>
                      <a:r>
                        <a:rPr lang="en-US" altLang="ko-KR" sz="13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02</a:t>
                      </a:r>
                    </a:p>
                    <a:p>
                      <a:pPr latinLnBrk="1"/>
                      <a:r>
                        <a:rPr lang="en-US" altLang="ko-KR" sz="13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03</a:t>
                      </a:r>
                    </a:p>
                    <a:p>
                      <a:pPr latinLnBrk="1"/>
                      <a:r>
                        <a:rPr lang="en-US" altLang="ko-KR" sz="13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04</a:t>
                      </a:r>
                    </a:p>
                    <a:p>
                      <a:pPr latinLnBrk="1"/>
                      <a:r>
                        <a:rPr lang="en-US" altLang="ko-KR" sz="13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05</a:t>
                      </a:r>
                    </a:p>
                    <a:p>
                      <a:pPr latinLnBrk="1"/>
                      <a:r>
                        <a:rPr lang="en-US" altLang="ko-KR" sz="13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06</a:t>
                      </a:r>
                    </a:p>
                    <a:p>
                      <a:pPr latinLnBrk="1"/>
                      <a:r>
                        <a:rPr lang="en-US" altLang="ko-KR" sz="13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07</a:t>
                      </a:r>
                    </a:p>
                    <a:p>
                      <a:pPr latinLnBrk="1"/>
                      <a:r>
                        <a:rPr lang="en-US" altLang="ko-KR" sz="13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08</a:t>
                      </a:r>
                    </a:p>
                    <a:p>
                      <a:pPr latinLnBrk="1"/>
                      <a:r>
                        <a:rPr lang="en-US" altLang="ko-KR" sz="13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09</a:t>
                      </a:r>
                    </a:p>
                    <a:p>
                      <a:pPr latinLnBrk="1"/>
                      <a:r>
                        <a:rPr lang="en-US" altLang="ko-KR" sz="13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10</a:t>
                      </a:r>
                    </a:p>
                    <a:p>
                      <a:pPr latinLnBrk="1"/>
                      <a:r>
                        <a:rPr lang="en-US" altLang="ko-KR" sz="13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11</a:t>
                      </a:r>
                    </a:p>
                    <a:p>
                      <a:pPr latinLnBrk="1"/>
                      <a:r>
                        <a:rPr lang="en-US" altLang="ko-KR" sz="13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12</a:t>
                      </a:r>
                    </a:p>
                    <a:p>
                      <a:pPr latinLnBrk="1"/>
                      <a:r>
                        <a:rPr lang="en-US" altLang="ko-KR" sz="13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13</a:t>
                      </a:r>
                    </a:p>
                    <a:p>
                      <a:pPr latinLnBrk="1"/>
                      <a:r>
                        <a:rPr lang="en-US" altLang="ko-KR" sz="13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14</a:t>
                      </a: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from </a:t>
                      </a:r>
                      <a:r>
                        <a:rPr lang="en-US" altLang="ko-KR" sz="13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tkinter</a:t>
                      </a:r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import *</a:t>
                      </a:r>
                    </a:p>
                    <a:p>
                      <a:pPr latinLnBrk="1"/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from </a:t>
                      </a:r>
                      <a:r>
                        <a:rPr lang="en-US" altLang="ko-KR" sz="13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tkinter.filedialog</a:t>
                      </a:r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import *</a:t>
                      </a:r>
                    </a:p>
                    <a:p>
                      <a:pPr latinLnBrk="1"/>
                      <a:endParaRPr lang="en-US" altLang="ko-KR" sz="1300" dirty="0"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latinLnBrk="1"/>
                      <a:r>
                        <a:rPr lang="en-US" altLang="ko-KR" sz="1300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## </a:t>
                      </a:r>
                      <a:r>
                        <a:rPr lang="ko-KR" altLang="en-US" sz="1300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함수 선언 부분 </a:t>
                      </a:r>
                      <a:r>
                        <a:rPr lang="en-US" altLang="ko-KR" sz="1300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##</a:t>
                      </a:r>
                    </a:p>
                    <a:p>
                      <a:pPr latinLnBrk="1"/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window = Tk()</a:t>
                      </a:r>
                    </a:p>
                    <a:p>
                      <a:pPr latinLnBrk="1"/>
                      <a:r>
                        <a:rPr lang="en-US" altLang="ko-KR" sz="13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window.geometry</a:t>
                      </a:r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("400x100")</a:t>
                      </a:r>
                    </a:p>
                    <a:p>
                      <a:pPr latinLnBrk="1"/>
                      <a:endParaRPr lang="en-US" altLang="ko-KR" sz="1300" dirty="0"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latinLnBrk="1"/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label1 = Label(window, text = "</a:t>
                      </a:r>
                      <a:r>
                        <a:rPr lang="ko-KR" altLang="en-US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선택된 파일 이름</a:t>
                      </a:r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")</a:t>
                      </a:r>
                    </a:p>
                    <a:p>
                      <a:pPr latinLnBrk="1"/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label1.pack()</a:t>
                      </a:r>
                    </a:p>
                    <a:p>
                      <a:pPr latinLnBrk="1"/>
                      <a:endParaRPr lang="en-US" altLang="ko-KR" sz="1300" dirty="0"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latinLnBrk="1"/>
                      <a:r>
                        <a:rPr lang="en-US" altLang="ko-KR" sz="13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saveFp</a:t>
                      </a:r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= </a:t>
                      </a:r>
                      <a:r>
                        <a:rPr lang="en-US" altLang="ko-KR" sz="13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asksaveasfile</a:t>
                      </a:r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(parent = window, mode = "w", </a:t>
                      </a:r>
                      <a:r>
                        <a:rPr lang="en-US" altLang="ko-KR" sz="13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defaultextension</a:t>
                      </a:r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= ".jpg", \</a:t>
                      </a:r>
                    </a:p>
                    <a:p>
                      <a:pPr latinLnBrk="1"/>
                      <a:r>
                        <a:rPr lang="en-US" altLang="ko-KR" sz="1300" baseline="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     </a:t>
                      </a:r>
                      <a:r>
                        <a:rPr lang="en-US" altLang="ko-KR" sz="13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filetypes</a:t>
                      </a:r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= (("JPG </a:t>
                      </a:r>
                      <a:r>
                        <a:rPr lang="ko-KR" altLang="en-US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파일</a:t>
                      </a:r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", "*.jpg;*.jpeg"), ("</a:t>
                      </a:r>
                      <a:r>
                        <a:rPr lang="ko-KR" altLang="en-US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모든 파일</a:t>
                      </a:r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", "*.*")))</a:t>
                      </a:r>
                    </a:p>
                    <a:p>
                      <a:pPr latinLnBrk="1"/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label1.configure(text = </a:t>
                      </a:r>
                      <a:r>
                        <a:rPr lang="en-US" altLang="ko-KR" sz="13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saveFp</a:t>
                      </a:r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</a:p>
                    <a:p>
                      <a:pPr latinLnBrk="1"/>
                      <a:r>
                        <a:rPr lang="en-US" altLang="ko-KR" sz="13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saveFp.close</a:t>
                      </a:r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</a:t>
                      </a:r>
                      <a:endParaRPr lang="ko-KR" altLang="en-US" sz="1300" dirty="0"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T="60960" marB="60960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606874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961219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/>
              <a:t>S</a:t>
            </a:r>
            <a:r>
              <a:rPr lang="en-US" altLang="ko-KR" dirty="0"/>
              <a:t>ection</a:t>
            </a:r>
            <a:r>
              <a:rPr lang="en-US" altLang="ko-KR" sz="2200" dirty="0"/>
              <a:t> 04 </a:t>
            </a:r>
            <a:r>
              <a:rPr lang="ko-KR" altLang="en-US" sz="2200" dirty="0"/>
              <a:t>메뉴와 대화상자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대화 상자</a:t>
            </a:r>
            <a:endParaRPr lang="en-US" altLang="ko-KR" dirty="0"/>
          </a:p>
          <a:p>
            <a:pPr lvl="1"/>
            <a:r>
              <a:rPr lang="ko-KR" altLang="en-US" dirty="0"/>
              <a:t>파일을 저장하는 대화상자는 매개변수가 약간 다름</a:t>
            </a:r>
            <a:endParaRPr lang="en-US" altLang="ko-KR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6685" y="2348879"/>
            <a:ext cx="5503698" cy="250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691646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/>
              <a:t>S</a:t>
            </a:r>
            <a:r>
              <a:rPr lang="en-US" altLang="ko-KR" dirty="0"/>
              <a:t>ection</a:t>
            </a:r>
            <a:r>
              <a:rPr lang="en-US" altLang="ko-KR" sz="2200" dirty="0"/>
              <a:t> 04 </a:t>
            </a:r>
            <a:r>
              <a:rPr lang="ko-KR" altLang="en-US" sz="2200" dirty="0"/>
              <a:t>메뉴와 대화상자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대화 상자</a:t>
            </a:r>
            <a:endParaRPr lang="en-US" altLang="ko-KR" dirty="0"/>
          </a:p>
          <a:p>
            <a:pPr lvl="1"/>
            <a:r>
              <a:rPr lang="ko-KR" altLang="en-US" dirty="0"/>
              <a:t>주의할 점은 </a:t>
            </a:r>
            <a:r>
              <a:rPr lang="en-US" altLang="ko-KR" dirty="0" err="1"/>
              <a:t>askopenfilename</a:t>
            </a:r>
            <a:r>
              <a:rPr lang="en-US" altLang="ko-KR" dirty="0"/>
              <a:t>() </a:t>
            </a:r>
            <a:r>
              <a:rPr lang="ko-KR" altLang="en-US" dirty="0"/>
              <a:t>함수는 파일 경로와 파일명 문자열만 반환하지만</a:t>
            </a:r>
            <a:r>
              <a:rPr lang="en-US" altLang="ko-KR" dirty="0"/>
              <a:t>, </a:t>
            </a:r>
            <a:r>
              <a:rPr lang="en-US" altLang="ko-KR" dirty="0" err="1"/>
              <a:t>asksaveasfile</a:t>
            </a:r>
            <a:r>
              <a:rPr lang="en-US" altLang="ko-KR" dirty="0"/>
              <a:t>() </a:t>
            </a:r>
            <a:r>
              <a:rPr lang="ko-KR" altLang="en-US" dirty="0"/>
              <a:t>함수는 다른 정보도 함께 반환한다는 것</a:t>
            </a:r>
            <a:endParaRPr lang="en-US" altLang="ko-KR" dirty="0"/>
          </a:p>
          <a:p>
            <a:pPr lvl="1"/>
            <a:r>
              <a:rPr lang="ko-KR" altLang="en-US" dirty="0"/>
              <a:t>반환된 값 중에서 </a:t>
            </a:r>
            <a:r>
              <a:rPr lang="en-US" altLang="ko-KR" dirty="0"/>
              <a:t>name</a:t>
            </a:r>
            <a:r>
              <a:rPr lang="ko-KR" altLang="en-US" dirty="0"/>
              <a:t>과 관련된 것이 새로 저장할 파일명이 들어 있는 부분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6742582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/>
              <a:t>S</a:t>
            </a:r>
            <a:r>
              <a:rPr lang="en-US" altLang="ko-KR" dirty="0"/>
              <a:t>ection</a:t>
            </a:r>
            <a:r>
              <a:rPr lang="en-US" altLang="ko-KR" sz="2200" dirty="0"/>
              <a:t> 04 </a:t>
            </a:r>
            <a:r>
              <a:rPr lang="ko-KR" altLang="en-US" sz="2200" dirty="0"/>
              <a:t>메뉴와 대화상자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프로그램 </a:t>
            </a:r>
            <a:r>
              <a:rPr lang="en-US" altLang="ko-KR" dirty="0"/>
              <a:t>1] </a:t>
            </a:r>
            <a:r>
              <a:rPr lang="ko-KR" altLang="en-US" dirty="0"/>
              <a:t>완성</a:t>
            </a:r>
            <a:endParaRPr lang="en-US" altLang="ko-KR" dirty="0"/>
          </a:p>
          <a:p>
            <a:pPr lvl="1"/>
            <a:r>
              <a:rPr lang="ko-KR" altLang="en-US" dirty="0"/>
              <a:t>명화 감상 프로그램의 핵심은 메뉴 처리와 파일 처리</a:t>
            </a:r>
            <a:endParaRPr lang="en-US" altLang="ko-KR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4CD68E56-AB5A-E3EC-4E05-E6583B9683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3929466"/>
              </p:ext>
            </p:extLst>
          </p:nvPr>
        </p:nvGraphicFramePr>
        <p:xfrm>
          <a:off x="161510" y="1988840"/>
          <a:ext cx="8910990" cy="6781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0039">
                  <a:extLst>
                    <a:ext uri="{9D8B030D-6E8A-4147-A177-3AD203B41FA5}">
                      <a16:colId xmlns:a16="http://schemas.microsoft.com/office/drawing/2014/main" val="1979477299"/>
                    </a:ext>
                  </a:extLst>
                </a:gridCol>
                <a:gridCol w="8550951">
                  <a:extLst>
                    <a:ext uri="{9D8B030D-6E8A-4147-A177-3AD203B41FA5}">
                      <a16:colId xmlns:a16="http://schemas.microsoft.com/office/drawing/2014/main" val="2129140947"/>
                    </a:ext>
                  </a:extLst>
                </a:gridCol>
              </a:tblGrid>
              <a:tr h="311285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Code05-16.py</a:t>
                      </a:r>
                      <a:endParaRPr lang="ko-KR" altLang="en-US" sz="1300" dirty="0"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352756829"/>
                  </a:ext>
                </a:extLst>
              </a:tr>
              <a:tr h="342413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01</a:t>
                      </a:r>
                    </a:p>
                    <a:p>
                      <a:pPr latinLnBrk="1"/>
                      <a:r>
                        <a:rPr lang="en-US" altLang="ko-KR" sz="13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02</a:t>
                      </a:r>
                    </a:p>
                    <a:p>
                      <a:pPr latinLnBrk="1"/>
                      <a:r>
                        <a:rPr lang="en-US" altLang="ko-KR" sz="13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03</a:t>
                      </a:r>
                    </a:p>
                    <a:p>
                      <a:pPr latinLnBrk="1"/>
                      <a:r>
                        <a:rPr lang="en-US" altLang="ko-KR" sz="13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04</a:t>
                      </a:r>
                    </a:p>
                    <a:p>
                      <a:pPr latinLnBrk="1"/>
                      <a:r>
                        <a:rPr lang="en-US" altLang="ko-KR" sz="13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05</a:t>
                      </a:r>
                    </a:p>
                    <a:p>
                      <a:pPr latinLnBrk="1"/>
                      <a:r>
                        <a:rPr lang="en-US" altLang="ko-KR" sz="13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06</a:t>
                      </a:r>
                    </a:p>
                    <a:p>
                      <a:pPr latinLnBrk="1"/>
                      <a:r>
                        <a:rPr lang="en-US" altLang="ko-KR" sz="13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07</a:t>
                      </a:r>
                    </a:p>
                    <a:p>
                      <a:pPr latinLnBrk="1"/>
                      <a:r>
                        <a:rPr lang="en-US" altLang="ko-KR" sz="13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08</a:t>
                      </a:r>
                    </a:p>
                    <a:p>
                      <a:pPr latinLnBrk="1"/>
                      <a:r>
                        <a:rPr lang="en-US" altLang="ko-KR" sz="13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09</a:t>
                      </a:r>
                    </a:p>
                    <a:p>
                      <a:pPr latinLnBrk="1"/>
                      <a:r>
                        <a:rPr lang="en-US" altLang="ko-KR" sz="13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10</a:t>
                      </a:r>
                    </a:p>
                    <a:p>
                      <a:pPr latinLnBrk="1"/>
                      <a:r>
                        <a:rPr lang="en-US" altLang="ko-KR" sz="13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11</a:t>
                      </a:r>
                    </a:p>
                    <a:p>
                      <a:pPr latinLnBrk="1"/>
                      <a:r>
                        <a:rPr lang="en-US" altLang="ko-KR" sz="13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12</a:t>
                      </a:r>
                    </a:p>
                    <a:p>
                      <a:pPr latinLnBrk="1"/>
                      <a:r>
                        <a:rPr lang="en-US" altLang="ko-KR" sz="13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13</a:t>
                      </a:r>
                    </a:p>
                    <a:p>
                      <a:pPr latinLnBrk="1"/>
                      <a:r>
                        <a:rPr lang="en-US" altLang="ko-KR" sz="13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14</a:t>
                      </a:r>
                    </a:p>
                    <a:p>
                      <a:pPr latinLnBrk="1"/>
                      <a:r>
                        <a:rPr lang="en-US" altLang="ko-KR" sz="13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15</a:t>
                      </a:r>
                    </a:p>
                    <a:p>
                      <a:pPr latinLnBrk="1"/>
                      <a:r>
                        <a:rPr lang="en-US" altLang="ko-KR" sz="13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16</a:t>
                      </a: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from </a:t>
                      </a:r>
                      <a:r>
                        <a:rPr lang="en-US" altLang="ko-KR" sz="13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tkinter</a:t>
                      </a:r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import *</a:t>
                      </a:r>
                    </a:p>
                    <a:p>
                      <a:pPr latinLnBrk="1"/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from </a:t>
                      </a:r>
                      <a:r>
                        <a:rPr lang="en-US" altLang="ko-KR" sz="13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tkinter.filedialog</a:t>
                      </a:r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import *</a:t>
                      </a:r>
                    </a:p>
                    <a:p>
                      <a:pPr latinLnBrk="1"/>
                      <a:endParaRPr lang="en-US" altLang="ko-KR" sz="1300" dirty="0"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latinLnBrk="1"/>
                      <a:r>
                        <a:rPr lang="en-US" altLang="ko-KR" sz="1300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## </a:t>
                      </a:r>
                      <a:r>
                        <a:rPr lang="ko-KR" altLang="en-US" sz="1300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함수 선언 부분 </a:t>
                      </a:r>
                      <a:r>
                        <a:rPr lang="en-US" altLang="ko-KR" sz="1300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##</a:t>
                      </a:r>
                    </a:p>
                    <a:p>
                      <a:pPr latinLnBrk="1"/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def </a:t>
                      </a:r>
                      <a:r>
                        <a:rPr lang="en-US" altLang="ko-KR" sz="13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func_open</a:t>
                      </a:r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 :</a:t>
                      </a:r>
                    </a:p>
                    <a:p>
                      <a:pPr latinLnBrk="1"/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filename = </a:t>
                      </a:r>
                      <a:r>
                        <a:rPr lang="en-US" altLang="ko-KR" sz="13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askopenfilename</a:t>
                      </a:r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(parent = window, filetypes = (("GIF </a:t>
                      </a:r>
                      <a:r>
                        <a:rPr lang="ko-KR" altLang="en-US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파일</a:t>
                      </a:r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", "*.gif"), "</a:t>
                      </a:r>
                      <a:r>
                        <a:rPr lang="ko-KR" altLang="en-US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모든 파일</a:t>
                      </a:r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", "*.*")))</a:t>
                      </a:r>
                    </a:p>
                    <a:p>
                      <a:pPr latinLnBrk="1"/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photo = </a:t>
                      </a:r>
                      <a:r>
                        <a:rPr lang="en-US" altLang="ko-KR" sz="13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PhotoImage</a:t>
                      </a:r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(file = filename)</a:t>
                      </a:r>
                    </a:p>
                    <a:p>
                      <a:pPr latinLnBrk="1"/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</a:t>
                      </a:r>
                      <a:r>
                        <a:rPr lang="en-US" altLang="ko-KR" sz="13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pLabel.configure</a:t>
                      </a:r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(image = photo)</a:t>
                      </a:r>
                    </a:p>
                    <a:p>
                      <a:pPr latinLnBrk="1"/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</a:t>
                      </a:r>
                      <a:r>
                        <a:rPr lang="en-US" altLang="ko-KR" sz="13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pLabel.image</a:t>
                      </a:r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= photo</a:t>
                      </a:r>
                    </a:p>
                    <a:p>
                      <a:pPr latinLnBrk="1"/>
                      <a:endParaRPr lang="en-US" altLang="ko-KR" sz="1300" dirty="0"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latinLnBrk="1"/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def </a:t>
                      </a:r>
                      <a:r>
                        <a:rPr lang="en-US" altLang="ko-KR" sz="13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func_exit</a:t>
                      </a:r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 :</a:t>
                      </a:r>
                    </a:p>
                    <a:p>
                      <a:pPr latinLnBrk="1"/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</a:t>
                      </a:r>
                      <a:r>
                        <a:rPr lang="en-US" altLang="ko-KR" sz="13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window.quit</a:t>
                      </a:r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</a:t>
                      </a:r>
                    </a:p>
                    <a:p>
                      <a:pPr latinLnBrk="1"/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</a:t>
                      </a:r>
                      <a:r>
                        <a:rPr lang="en-US" altLang="ko-KR" sz="13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window.destroy</a:t>
                      </a:r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</a:t>
                      </a:r>
                    </a:p>
                    <a:p>
                      <a:pPr latinLnBrk="1"/>
                      <a:endParaRPr lang="en-US" altLang="ko-KR" sz="1300" dirty="0"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latinLnBrk="1"/>
                      <a:r>
                        <a:rPr lang="en-US" altLang="ko-KR" sz="1300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## </a:t>
                      </a:r>
                      <a:r>
                        <a:rPr lang="ko-KR" altLang="en-US" sz="1300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메인 코드 부분 </a:t>
                      </a:r>
                      <a:r>
                        <a:rPr lang="en-US" altLang="ko-KR" sz="1300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##</a:t>
                      </a:r>
                    </a:p>
                    <a:p>
                      <a:pPr latinLnBrk="1"/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window = </a:t>
                      </a:r>
                      <a:r>
                        <a:rPr lang="en-US" altLang="ko-KR" sz="13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Tk</a:t>
                      </a:r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</a:t>
                      </a:r>
                    </a:p>
                  </a:txBody>
                  <a:tcPr marT="60960" marB="60960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606874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653997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sz="2200"/>
              <a:t>S</a:t>
            </a:r>
            <a:r>
              <a:rPr lang="en-US" altLang="ko-KR"/>
              <a:t>ection</a:t>
            </a:r>
            <a:r>
              <a:rPr lang="en-US" altLang="ko-KR" sz="2200"/>
              <a:t> 04 </a:t>
            </a:r>
            <a:r>
              <a:rPr lang="ko-KR" altLang="en-US" sz="2200"/>
              <a:t>메뉴와 대화상자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[</a:t>
            </a:r>
            <a:r>
              <a:rPr lang="ko-KR" altLang="en-US"/>
              <a:t>프로그램 </a:t>
            </a:r>
            <a:r>
              <a:rPr lang="en-US" altLang="ko-KR"/>
              <a:t>1] </a:t>
            </a:r>
            <a:r>
              <a:rPr lang="ko-KR" altLang="en-US"/>
              <a:t>완성</a:t>
            </a:r>
            <a:endParaRPr lang="en-US" altLang="ko-KR"/>
          </a:p>
        </p:txBody>
      </p:sp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1196625" y="1568793"/>
          <a:ext cx="6657969" cy="6781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00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979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2533">
                <a:tc gridSpan="2"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en-US" altLang="ko-KR" sz="1300">
                          <a:latin typeface="D2Coding"/>
                          <a:ea typeface="D2Coding"/>
                        </a:rPr>
                        <a:t>Code05-16.py</a:t>
                      </a:r>
                      <a:endParaRPr lang="ko-KR" altLang="en-US" sz="1300">
                        <a:latin typeface="D2Coding"/>
                        <a:ea typeface="D2Coding"/>
                      </a:endParaRP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93457"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en-US" altLang="ko-KR" sz="1300">
                          <a:solidFill>
                            <a:schemeClr val="accent1"/>
                          </a:solidFill>
                          <a:latin typeface="D2Coding"/>
                          <a:ea typeface="D2Coding"/>
                        </a:rPr>
                        <a:t>17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300">
                          <a:solidFill>
                            <a:schemeClr val="accent1"/>
                          </a:solidFill>
                          <a:latin typeface="D2Coding"/>
                          <a:ea typeface="D2Coding"/>
                        </a:rPr>
                        <a:t>18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300">
                          <a:solidFill>
                            <a:schemeClr val="accent1"/>
                          </a:solidFill>
                          <a:latin typeface="D2Coding"/>
                          <a:ea typeface="D2Coding"/>
                        </a:rPr>
                        <a:t>19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300">
                          <a:solidFill>
                            <a:schemeClr val="accent1"/>
                          </a:solidFill>
                          <a:latin typeface="D2Coding"/>
                          <a:ea typeface="D2Coding"/>
                        </a:rPr>
                        <a:t>20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300">
                          <a:solidFill>
                            <a:schemeClr val="accent1"/>
                          </a:solidFill>
                          <a:latin typeface="D2Coding"/>
                          <a:ea typeface="D2Coding"/>
                        </a:rPr>
                        <a:t>21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300">
                          <a:solidFill>
                            <a:schemeClr val="accent1"/>
                          </a:solidFill>
                          <a:latin typeface="D2Coding"/>
                          <a:ea typeface="D2Coding"/>
                        </a:rPr>
                        <a:t>22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300">
                          <a:solidFill>
                            <a:schemeClr val="accent1"/>
                          </a:solidFill>
                          <a:latin typeface="D2Coding"/>
                          <a:ea typeface="D2Coding"/>
                        </a:rPr>
                        <a:t>23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300">
                          <a:solidFill>
                            <a:schemeClr val="accent1"/>
                          </a:solidFill>
                          <a:latin typeface="D2Coding"/>
                          <a:ea typeface="D2Coding"/>
                        </a:rPr>
                        <a:t>24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300">
                          <a:solidFill>
                            <a:schemeClr val="accent1"/>
                          </a:solidFill>
                          <a:latin typeface="D2Coding"/>
                          <a:ea typeface="D2Coding"/>
                        </a:rPr>
                        <a:t>25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300">
                          <a:solidFill>
                            <a:schemeClr val="accent1"/>
                          </a:solidFill>
                          <a:latin typeface="D2Coding"/>
                          <a:ea typeface="D2Coding"/>
                        </a:rPr>
                        <a:t>26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300">
                          <a:solidFill>
                            <a:schemeClr val="accent1"/>
                          </a:solidFill>
                          <a:latin typeface="D2Coding"/>
                          <a:ea typeface="D2Coding"/>
                        </a:rPr>
                        <a:t>27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300">
                          <a:solidFill>
                            <a:schemeClr val="accent1"/>
                          </a:solidFill>
                          <a:latin typeface="D2Coding"/>
                          <a:ea typeface="D2Coding"/>
                        </a:rPr>
                        <a:t>28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300">
                          <a:solidFill>
                            <a:schemeClr val="accent1"/>
                          </a:solidFill>
                          <a:latin typeface="D2Coding"/>
                          <a:ea typeface="D2Coding"/>
                        </a:rPr>
                        <a:t>29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300">
                          <a:solidFill>
                            <a:schemeClr val="accent1"/>
                          </a:solidFill>
                          <a:latin typeface="D2Coding"/>
                          <a:ea typeface="D2Coding"/>
                        </a:rPr>
                        <a:t>30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300">
                          <a:solidFill>
                            <a:schemeClr val="accent1"/>
                          </a:solidFill>
                          <a:latin typeface="D2Coding"/>
                          <a:ea typeface="D2Coding"/>
                        </a:rPr>
                        <a:t>31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300">
                          <a:solidFill>
                            <a:schemeClr val="accent1"/>
                          </a:solidFill>
                          <a:latin typeface="D2Coding"/>
                          <a:ea typeface="D2Coding"/>
                        </a:rPr>
                        <a:t>32</a:t>
                      </a: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en-US" altLang="ko-KR" sz="1300">
                          <a:latin typeface="D2Coding"/>
                          <a:ea typeface="D2Coding"/>
                        </a:rPr>
                        <a:t>window.geometry(“500x500”)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300">
                          <a:latin typeface="D2Coding"/>
                          <a:ea typeface="D2Coding"/>
                        </a:rPr>
                        <a:t>window.title("</a:t>
                      </a:r>
                      <a:r>
                        <a:rPr lang="ko-KR" altLang="en-US" sz="1300">
                          <a:latin typeface="D2Coding"/>
                          <a:ea typeface="D2Coding"/>
                        </a:rPr>
                        <a:t>명화 감상하기</a:t>
                      </a:r>
                      <a:r>
                        <a:rPr lang="en-US" altLang="ko-KR" sz="1300">
                          <a:latin typeface="D2Coding"/>
                          <a:ea typeface="D2Coding"/>
                        </a:rPr>
                        <a:t>")</a:t>
                      </a:r>
                    </a:p>
                    <a:p>
                      <a:pPr lvl="0" latinLnBrk="1">
                        <a:defRPr/>
                      </a:pPr>
                      <a:endParaRPr lang="en-US" altLang="ko-KR" sz="1300">
                        <a:latin typeface="D2Coding"/>
                        <a:ea typeface="D2Coding"/>
                      </a:endParaRPr>
                    </a:p>
                    <a:p>
                      <a:pPr lvl="0" latinLnBrk="1">
                        <a:defRPr/>
                      </a:pPr>
                      <a:r>
                        <a:rPr lang="en-US" altLang="ko-KR" sz="1300">
                          <a:latin typeface="D2Coding"/>
                          <a:ea typeface="D2Coding"/>
                        </a:rPr>
                        <a:t>photo = PhotoImage()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300">
                          <a:latin typeface="D2Coding"/>
                          <a:ea typeface="D2Coding"/>
                        </a:rPr>
                        <a:t>pLabel = Label(window, image = photo)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300">
                          <a:latin typeface="D2Coding"/>
                          <a:ea typeface="D2Coding"/>
                        </a:rPr>
                        <a:t>pLabel.pack(expand = 1, anchor = CENTER)</a:t>
                      </a:r>
                    </a:p>
                    <a:p>
                      <a:pPr lvl="0" latinLnBrk="1">
                        <a:defRPr/>
                      </a:pPr>
                      <a:endParaRPr lang="en-US" altLang="ko-KR" sz="1300">
                        <a:latin typeface="D2Coding"/>
                        <a:ea typeface="D2Coding"/>
                      </a:endParaRPr>
                    </a:p>
                    <a:p>
                      <a:pPr lvl="0" latinLnBrk="1">
                        <a:defRPr/>
                      </a:pPr>
                      <a:r>
                        <a:rPr lang="en-US" altLang="ko-KR" sz="1300">
                          <a:latin typeface="D2Coding"/>
                          <a:ea typeface="D2Coding"/>
                        </a:rPr>
                        <a:t>mainMenu = Menu(window)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300">
                          <a:latin typeface="D2Coding"/>
                          <a:ea typeface="D2Coding"/>
                        </a:rPr>
                        <a:t>window.config(menu = mainMenu)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300">
                          <a:latin typeface="D2Coding"/>
                          <a:ea typeface="D2Coding"/>
                        </a:rPr>
                        <a:t>fileMenu = Menu(mainMenu)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300">
                          <a:latin typeface="D2Coding"/>
                          <a:ea typeface="D2Coding"/>
                        </a:rPr>
                        <a:t>mainMenu.add_cascade(label = "</a:t>
                      </a:r>
                      <a:r>
                        <a:rPr lang="ko-KR" altLang="en-US" sz="1300">
                          <a:latin typeface="D2Coding"/>
                          <a:ea typeface="D2Coding"/>
                        </a:rPr>
                        <a:t>파일</a:t>
                      </a:r>
                      <a:r>
                        <a:rPr lang="en-US" altLang="ko-KR" sz="1300">
                          <a:latin typeface="D2Coding"/>
                          <a:ea typeface="D2Coding"/>
                        </a:rPr>
                        <a:t>", menu = fileMenu)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300">
                          <a:latin typeface="D2Coding"/>
                          <a:ea typeface="D2Coding"/>
                        </a:rPr>
                        <a:t>fileMenu.add_command(label = "</a:t>
                      </a:r>
                      <a:r>
                        <a:rPr lang="ko-KR" altLang="en-US" sz="1300">
                          <a:latin typeface="D2Coding"/>
                          <a:ea typeface="D2Coding"/>
                        </a:rPr>
                        <a:t>파일 열기</a:t>
                      </a:r>
                      <a:r>
                        <a:rPr lang="en-US" altLang="ko-KR" sz="1300">
                          <a:latin typeface="D2Coding"/>
                          <a:ea typeface="D2Coding"/>
                        </a:rPr>
                        <a:t>", command = func_open)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300">
                          <a:latin typeface="D2Coding"/>
                          <a:ea typeface="D2Coding"/>
                        </a:rPr>
                        <a:t>fileMenu.add_separator()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300">
                          <a:latin typeface="D2Coding"/>
                          <a:ea typeface="D2Coding"/>
                        </a:rPr>
                        <a:t>fileMenu.add_command(label = "</a:t>
                      </a:r>
                      <a:r>
                        <a:rPr lang="ko-KR" altLang="en-US" sz="1300">
                          <a:latin typeface="D2Coding"/>
                          <a:ea typeface="D2Coding"/>
                        </a:rPr>
                        <a:t>프로그램 종료</a:t>
                      </a:r>
                      <a:r>
                        <a:rPr lang="en-US" altLang="ko-KR" sz="1300">
                          <a:latin typeface="D2Coding"/>
                          <a:ea typeface="D2Coding"/>
                        </a:rPr>
                        <a:t>", command = func_exit)</a:t>
                      </a:r>
                    </a:p>
                    <a:p>
                      <a:pPr lvl="0" latinLnBrk="1">
                        <a:defRPr/>
                      </a:pPr>
                      <a:endParaRPr lang="en-US" altLang="ko-KR" sz="1300">
                        <a:latin typeface="D2Coding"/>
                        <a:ea typeface="D2Coding"/>
                      </a:endParaRPr>
                    </a:p>
                    <a:p>
                      <a:pPr lvl="0" latinLnBrk="1">
                        <a:defRPr/>
                      </a:pPr>
                      <a:r>
                        <a:rPr lang="en-US" altLang="ko-KR" sz="1300">
                          <a:latin typeface="D2Coding"/>
                          <a:ea typeface="D2Coding"/>
                        </a:rPr>
                        <a:t>window.mainloop()</a:t>
                      </a:r>
                    </a:p>
                  </a:txBody>
                  <a:tcPr marT="60960" marB="60960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/>
              <a:t>S</a:t>
            </a:r>
            <a:r>
              <a:rPr lang="en-US" altLang="ko-KR" dirty="0"/>
              <a:t>ection</a:t>
            </a:r>
            <a:r>
              <a:rPr lang="en-US" altLang="ko-KR" sz="2200" dirty="0"/>
              <a:t> 04 </a:t>
            </a:r>
            <a:r>
              <a:rPr lang="ko-KR" altLang="en-US" sz="2200" dirty="0"/>
              <a:t>메뉴와 대화상자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프로그램 </a:t>
            </a:r>
            <a:r>
              <a:rPr lang="en-US" altLang="ko-KR" dirty="0"/>
              <a:t>1] </a:t>
            </a:r>
            <a:r>
              <a:rPr lang="ko-KR" altLang="en-US" dirty="0"/>
              <a:t>완성</a:t>
            </a:r>
            <a:endParaRPr lang="en-US" altLang="ko-KR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0398" y="2123855"/>
            <a:ext cx="5743203" cy="24244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87817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/>
              <a:t>S</a:t>
            </a:r>
            <a:r>
              <a:rPr lang="en-US" altLang="ko-KR" dirty="0"/>
              <a:t>ection</a:t>
            </a:r>
            <a:r>
              <a:rPr lang="en-US" altLang="ko-KR" sz="2200" dirty="0"/>
              <a:t> 04 </a:t>
            </a:r>
            <a:r>
              <a:rPr lang="ko-KR" altLang="en-US" sz="2200" dirty="0"/>
              <a:t>메뉴와 대화상자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프로그램 </a:t>
            </a:r>
            <a:r>
              <a:rPr lang="en-US" altLang="ko-KR" dirty="0"/>
              <a:t>1] </a:t>
            </a:r>
            <a:r>
              <a:rPr lang="ko-KR" altLang="en-US" dirty="0"/>
              <a:t>완성</a:t>
            </a:r>
            <a:endParaRPr lang="en-US" altLang="ko-KR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8363" y="1494967"/>
            <a:ext cx="5747275" cy="43643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613020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/>
              <a:t>S</a:t>
            </a:r>
            <a:r>
              <a:rPr lang="en-US" altLang="ko-KR" dirty="0"/>
              <a:t>ection</a:t>
            </a:r>
            <a:r>
              <a:rPr lang="en-US" altLang="ko-KR" sz="2200" dirty="0"/>
              <a:t> 05 </a:t>
            </a:r>
            <a:r>
              <a:rPr lang="ko-KR" altLang="en-US" sz="2200" dirty="0"/>
              <a:t>파일 입출력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파일 입출력의 개념</a:t>
            </a:r>
            <a:endParaRPr lang="en-US" altLang="ko-KR" dirty="0"/>
          </a:p>
          <a:p>
            <a:pPr lvl="1"/>
            <a:r>
              <a:rPr lang="ko-KR" altLang="en-US" dirty="0"/>
              <a:t>지금까지 배운 콘솔</a:t>
            </a:r>
            <a:r>
              <a:rPr lang="en-US" altLang="ko-KR" dirty="0"/>
              <a:t>(Console)</a:t>
            </a:r>
            <a:r>
              <a:rPr lang="ko-KR" altLang="en-US" dirty="0"/>
              <a:t>의 표준 입출력과 개념이 비슷함</a:t>
            </a:r>
            <a:endParaRPr lang="en-US" altLang="ko-KR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0846" y="2078850"/>
            <a:ext cx="5782306" cy="28178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83990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/>
              <a:t>S</a:t>
            </a:r>
            <a:r>
              <a:rPr lang="en-US" altLang="ko-KR" dirty="0"/>
              <a:t>ection</a:t>
            </a:r>
            <a:r>
              <a:rPr lang="en-US" altLang="ko-KR" sz="2200" dirty="0"/>
              <a:t> 05 </a:t>
            </a:r>
            <a:r>
              <a:rPr lang="ko-KR" altLang="en-US" sz="2200" dirty="0"/>
              <a:t>파일 입출력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파일 입출력 개념</a:t>
            </a:r>
            <a:endParaRPr lang="en-US" altLang="ko-KR" dirty="0"/>
          </a:p>
          <a:p>
            <a:pPr lvl="1"/>
            <a:r>
              <a:rPr lang="ko-KR" altLang="en-US" dirty="0"/>
              <a:t>키보드와 화면의 입출력 담당</a:t>
            </a:r>
            <a:r>
              <a:rPr lang="en-US" altLang="ko-KR" dirty="0"/>
              <a:t>: input( ),</a:t>
            </a:r>
            <a:r>
              <a:rPr lang="ko-KR" altLang="en-US" dirty="0"/>
              <a:t> </a:t>
            </a:r>
            <a:r>
              <a:rPr lang="en-US" altLang="ko-KR" dirty="0"/>
              <a:t>print( )</a:t>
            </a:r>
          </a:p>
          <a:p>
            <a:pPr lvl="1"/>
            <a:r>
              <a:rPr lang="ko-KR" altLang="en-US" dirty="0"/>
              <a:t>파일에서 내용을 읽어옴</a:t>
            </a:r>
            <a:r>
              <a:rPr lang="en-US" altLang="ko-KR" dirty="0"/>
              <a:t>: read( ), </a:t>
            </a:r>
            <a:r>
              <a:rPr lang="en-US" altLang="ko-KR" dirty="0" err="1"/>
              <a:t>readline</a:t>
            </a:r>
            <a:r>
              <a:rPr lang="en-US" altLang="ko-KR" dirty="0"/>
              <a:t>( ), </a:t>
            </a:r>
            <a:r>
              <a:rPr lang="en-US" altLang="ko-KR" dirty="0" err="1"/>
              <a:t>readlines</a:t>
            </a:r>
            <a:r>
              <a:rPr lang="en-US" altLang="ko-KR" dirty="0"/>
              <a:t>( )</a:t>
            </a:r>
          </a:p>
          <a:p>
            <a:pPr lvl="1"/>
            <a:r>
              <a:rPr lang="ko-KR" altLang="en-US" dirty="0"/>
              <a:t>파일에 내용을 씀</a:t>
            </a:r>
            <a:r>
              <a:rPr lang="en-US" altLang="ko-KR" dirty="0"/>
              <a:t>: write( ),</a:t>
            </a:r>
            <a:r>
              <a:rPr lang="ko-KR" altLang="en-US" dirty="0"/>
              <a:t> </a:t>
            </a:r>
            <a:r>
              <a:rPr lang="en-US" altLang="ko-KR" dirty="0" err="1"/>
              <a:t>writelines</a:t>
            </a:r>
            <a:r>
              <a:rPr lang="en-US" altLang="ko-KR" dirty="0"/>
              <a:t>( )</a:t>
            </a:r>
          </a:p>
          <a:p>
            <a:pPr lvl="1"/>
            <a:r>
              <a:rPr lang="ko-KR" altLang="en-US" dirty="0"/>
              <a:t>필요하다면 키보드에서 </a:t>
            </a:r>
            <a:r>
              <a:rPr lang="ko-KR" altLang="en-US" dirty="0" err="1"/>
              <a:t>입력받은</a:t>
            </a:r>
            <a:r>
              <a:rPr lang="ko-KR" altLang="en-US" dirty="0"/>
              <a:t> 후 파일에 쓸 수도 있고</a:t>
            </a:r>
            <a:r>
              <a:rPr lang="en-US" altLang="ko-KR" dirty="0"/>
              <a:t>, </a:t>
            </a:r>
            <a:r>
              <a:rPr lang="ko-KR" altLang="en-US" dirty="0"/>
              <a:t>파일에서 내용을 </a:t>
            </a:r>
            <a:r>
              <a:rPr lang="ko-KR" altLang="en-US" dirty="0" err="1"/>
              <a:t>입력받은</a:t>
            </a:r>
            <a:r>
              <a:rPr lang="ko-KR" altLang="en-US" dirty="0"/>
              <a:t> 후 화면에 출력할 수도 있음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93121324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/>
              <a:t>S</a:t>
            </a:r>
            <a:r>
              <a:rPr lang="en-US" altLang="ko-KR" dirty="0"/>
              <a:t>ection</a:t>
            </a:r>
            <a:r>
              <a:rPr lang="en-US" altLang="ko-KR" sz="2200" dirty="0"/>
              <a:t> 05 </a:t>
            </a:r>
            <a:r>
              <a:rPr lang="ko-KR" altLang="en-US" sz="2200" dirty="0"/>
              <a:t>파일 입출력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파일 입출력 과정</a:t>
            </a:r>
            <a:endParaRPr lang="en-US" altLang="ko-KR" dirty="0"/>
          </a:p>
          <a:p>
            <a:pPr lvl="1"/>
            <a:r>
              <a:rPr lang="ko-KR" altLang="en-US" dirty="0"/>
              <a:t>표준 입출력과 달리 추가로 필요한 두 가지 작업</a:t>
            </a:r>
            <a:r>
              <a:rPr lang="en-US" altLang="ko-KR" dirty="0"/>
              <a:t>: </a:t>
            </a:r>
          </a:p>
          <a:p>
            <a:pPr marL="357188" lvl="1" indent="0">
              <a:buNone/>
            </a:pPr>
            <a:r>
              <a:rPr lang="en-US" altLang="ko-KR" dirty="0"/>
              <a:t>   </a:t>
            </a:r>
            <a:r>
              <a:rPr lang="ko-KR" altLang="en-US" dirty="0"/>
              <a:t>파일을 사용하기 전의 ‘파일 열기’ 작업과 파일 사용이 끝난 후의 ‘파일 닫기’ 작업</a:t>
            </a:r>
            <a:endParaRPr lang="en-US" altLang="ko-KR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9770" y="2528900"/>
            <a:ext cx="3842872" cy="19822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398829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/>
              <a:t>S</a:t>
            </a:r>
            <a:r>
              <a:rPr lang="en-US" altLang="ko-KR" dirty="0"/>
              <a:t>ection</a:t>
            </a:r>
            <a:r>
              <a:rPr lang="en-US" altLang="ko-KR" sz="2200" dirty="0"/>
              <a:t> 0</a:t>
            </a:r>
            <a:r>
              <a:rPr lang="en-US" altLang="ko-KR" dirty="0"/>
              <a:t>1</a:t>
            </a:r>
            <a:r>
              <a:rPr lang="ko-KR" altLang="en-US" dirty="0"/>
              <a:t> 이 장에서 만들 프로그램</a:t>
            </a:r>
            <a:endParaRPr lang="ko-KR" altLang="en-US" sz="2200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프로그램 </a:t>
            </a:r>
            <a:r>
              <a:rPr lang="en-US" altLang="ko-KR" dirty="0"/>
              <a:t>2] </a:t>
            </a:r>
            <a:r>
              <a:rPr lang="ko-KR" altLang="en-US" dirty="0"/>
              <a:t>흑백 사진 출력</a:t>
            </a:r>
            <a:endParaRPr lang="en-US" altLang="ko-KR" dirty="0"/>
          </a:p>
          <a:p>
            <a:pPr lvl="1"/>
            <a:r>
              <a:rPr lang="ko-KR" altLang="en-US" dirty="0"/>
              <a:t>사진 파일을 읽어서 출력하는 프로그램</a:t>
            </a:r>
            <a:endParaRPr lang="en-US" altLang="ko-KR" dirty="0"/>
          </a:p>
          <a:p>
            <a:pPr lvl="1"/>
            <a:r>
              <a:rPr lang="ko-KR" altLang="en-US" dirty="0"/>
              <a:t>이진 파일 처리가 가능하도록 일반적인 </a:t>
            </a:r>
            <a:r>
              <a:rPr lang="en-US" altLang="ko-KR" dirty="0"/>
              <a:t>GIF, JPG, BMP </a:t>
            </a:r>
            <a:r>
              <a:rPr lang="ko-KR" altLang="en-US" dirty="0"/>
              <a:t>등과는 다른 특별한 용도의 흑백 파일을 사용할 예정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8AE23AF-D886-36EF-EF66-56BACE154B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5821" y="2888941"/>
            <a:ext cx="1752359" cy="2070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51933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/>
              <a:t>S</a:t>
            </a:r>
            <a:r>
              <a:rPr lang="en-US" altLang="ko-KR" dirty="0"/>
              <a:t>ection</a:t>
            </a:r>
            <a:r>
              <a:rPr lang="en-US" altLang="ko-KR" sz="2200" dirty="0"/>
              <a:t> 05 </a:t>
            </a:r>
            <a:r>
              <a:rPr lang="ko-KR" altLang="en-US" sz="2200" dirty="0"/>
              <a:t>파일 입출력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r>
              <a:rPr lang="ko-KR" altLang="en-US" dirty="0"/>
              <a:t>단계</a:t>
            </a:r>
            <a:r>
              <a:rPr lang="en-US" altLang="ko-KR" dirty="0"/>
              <a:t> : </a:t>
            </a:r>
            <a:r>
              <a:rPr lang="ko-KR" altLang="en-US" dirty="0"/>
              <a:t>파일 열기</a:t>
            </a:r>
            <a:endParaRPr lang="en-US" altLang="ko-KR" dirty="0"/>
          </a:p>
          <a:p>
            <a:pPr lvl="1"/>
            <a:r>
              <a:rPr lang="ko-KR" altLang="en-US" dirty="0"/>
              <a:t>파일을 열려면 </a:t>
            </a:r>
            <a:r>
              <a:rPr lang="en-US" altLang="ko-KR" dirty="0"/>
              <a:t>open( ) </a:t>
            </a:r>
            <a:r>
              <a:rPr lang="ko-KR" altLang="en-US" dirty="0"/>
              <a:t>함수에서 파일명을 입력하고</a:t>
            </a:r>
            <a:r>
              <a:rPr lang="en-US" altLang="ko-KR" dirty="0"/>
              <a:t>, </a:t>
            </a:r>
            <a:r>
              <a:rPr lang="ko-KR" altLang="en-US" dirty="0"/>
              <a:t>읽기 또는 쓰기인지 지정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읽기용 파일과 쓰기용 파일의 작업이 거의 동일</a:t>
            </a:r>
            <a:endParaRPr lang="en-US" altLang="ko-KR" dirty="0"/>
          </a:p>
          <a:p>
            <a:pPr lvl="1"/>
            <a:r>
              <a:rPr lang="ko-KR" altLang="en-US" dirty="0"/>
              <a:t>차이점은 </a:t>
            </a:r>
            <a:r>
              <a:rPr lang="en-US" altLang="ko-KR" dirty="0"/>
              <a:t>open( ) </a:t>
            </a:r>
            <a:r>
              <a:rPr lang="ko-KR" altLang="en-US" dirty="0"/>
              <a:t>함수의 마지막 매개변수로</a:t>
            </a:r>
            <a:r>
              <a:rPr lang="en-US" altLang="ko-KR" dirty="0"/>
              <a:t>, </a:t>
            </a:r>
            <a:r>
              <a:rPr lang="ko-KR" altLang="en-US" dirty="0"/>
              <a:t>읽기용은 </a:t>
            </a:r>
            <a:r>
              <a:rPr lang="en-US" altLang="ko-KR" dirty="0"/>
              <a:t>r</a:t>
            </a:r>
            <a:r>
              <a:rPr lang="ko-KR" altLang="en-US" dirty="0"/>
              <a:t>을 사용하고</a:t>
            </a:r>
            <a:r>
              <a:rPr lang="en-US" altLang="ko-KR" dirty="0"/>
              <a:t>, </a:t>
            </a:r>
            <a:r>
              <a:rPr lang="ko-KR" altLang="en-US" dirty="0"/>
              <a:t>쓰기용은 </a:t>
            </a:r>
            <a:r>
              <a:rPr lang="en-US" altLang="ko-KR" dirty="0"/>
              <a:t>w</a:t>
            </a:r>
            <a:r>
              <a:rPr lang="ko-KR" altLang="en-US" dirty="0"/>
              <a:t>를 사용</a:t>
            </a:r>
            <a:endParaRPr lang="en-US" altLang="ko-KR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571" y="1718810"/>
            <a:ext cx="2654459" cy="7776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5824408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/>
              <a:t>S</a:t>
            </a:r>
            <a:r>
              <a:rPr lang="en-US" altLang="ko-KR" dirty="0"/>
              <a:t>ection</a:t>
            </a:r>
            <a:r>
              <a:rPr lang="en-US" altLang="ko-KR" sz="2200" dirty="0"/>
              <a:t> 05 </a:t>
            </a:r>
            <a:r>
              <a:rPr lang="ko-KR" altLang="en-US" sz="2200" dirty="0"/>
              <a:t>파일 입출력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r>
              <a:rPr lang="ko-KR" altLang="en-US" dirty="0"/>
              <a:t>단계</a:t>
            </a:r>
            <a:r>
              <a:rPr lang="en-US" altLang="ko-KR" dirty="0"/>
              <a:t> : </a:t>
            </a:r>
            <a:r>
              <a:rPr lang="ko-KR" altLang="en-US" dirty="0"/>
              <a:t>파일 열기</a:t>
            </a:r>
            <a:endParaRPr lang="en-US" altLang="ko-KR" dirty="0"/>
          </a:p>
          <a:p>
            <a:pPr lvl="1"/>
            <a:r>
              <a:rPr lang="en-US" altLang="ko-KR" dirty="0"/>
              <a:t>open( ) </a:t>
            </a:r>
            <a:r>
              <a:rPr lang="ko-KR" altLang="en-US" dirty="0"/>
              <a:t>함수의 마지막 매개변수를 모드</a:t>
            </a:r>
            <a:r>
              <a:rPr lang="en-US" altLang="ko-KR" dirty="0"/>
              <a:t>(Mode)</a:t>
            </a:r>
            <a:r>
              <a:rPr lang="ko-KR" altLang="en-US" dirty="0"/>
              <a:t>라고 함</a:t>
            </a:r>
            <a:endParaRPr lang="en-US" altLang="ko-KR" dirty="0"/>
          </a:p>
          <a:p>
            <a:pPr lvl="1"/>
            <a:r>
              <a:rPr lang="ko-KR" altLang="en-US" dirty="0"/>
              <a:t>파일을 열 때 어떤 용도로 여는지 결정해 주는 것</a:t>
            </a:r>
            <a:endParaRPr lang="en-US" altLang="ko-KR" dirty="0"/>
          </a:p>
          <a:p>
            <a:pPr lvl="1"/>
            <a:r>
              <a:rPr lang="en-US" altLang="ko-KR" dirty="0"/>
              <a:t>r</a:t>
            </a:r>
            <a:r>
              <a:rPr lang="ko-KR" altLang="en-US" dirty="0"/>
              <a:t>과 </a:t>
            </a:r>
            <a:r>
              <a:rPr lang="en-US" altLang="ko-KR" dirty="0"/>
              <a:t>w</a:t>
            </a:r>
            <a:r>
              <a:rPr lang="ko-KR" altLang="en-US" dirty="0"/>
              <a:t>뿐만 아니라 다양한 파일 열기 모드가 있음</a:t>
            </a:r>
            <a:endParaRPr lang="en-US" altLang="ko-KR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8757" y="2798930"/>
            <a:ext cx="4626486" cy="27460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8408841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/>
              <a:t>S</a:t>
            </a:r>
            <a:r>
              <a:rPr lang="en-US" altLang="ko-KR" dirty="0"/>
              <a:t>ection</a:t>
            </a:r>
            <a:r>
              <a:rPr lang="en-US" altLang="ko-KR" sz="2200" dirty="0"/>
              <a:t> 05 </a:t>
            </a:r>
            <a:r>
              <a:rPr lang="ko-KR" altLang="en-US" sz="2200" dirty="0"/>
              <a:t>파일 입출력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ko-KR" altLang="en-US" dirty="0"/>
              <a:t>단계</a:t>
            </a:r>
            <a:r>
              <a:rPr lang="en-US" altLang="ko-KR" dirty="0"/>
              <a:t> : </a:t>
            </a:r>
            <a:r>
              <a:rPr lang="ko-KR" altLang="en-US" dirty="0"/>
              <a:t>파일 처리</a:t>
            </a:r>
            <a:endParaRPr lang="en-US" altLang="ko-KR" dirty="0"/>
          </a:p>
          <a:p>
            <a:pPr lvl="1"/>
            <a:r>
              <a:rPr lang="ko-KR" altLang="en-US" dirty="0"/>
              <a:t>파일에 데이터를 쓰거나 파일에서 데이터를 읽어 올 수 있는 상태가 되었음</a:t>
            </a:r>
          </a:p>
          <a:p>
            <a:pPr lvl="1"/>
            <a:r>
              <a:rPr lang="ko-KR" altLang="en-US" dirty="0"/>
              <a:t>파일을 처리하는 세부적인 방법은 예제를 통해 다루도록 함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99647111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/>
              <a:t>S</a:t>
            </a:r>
            <a:r>
              <a:rPr lang="en-US" altLang="ko-KR" dirty="0"/>
              <a:t>ection</a:t>
            </a:r>
            <a:r>
              <a:rPr lang="en-US" altLang="ko-KR" sz="2200" dirty="0"/>
              <a:t> 05 </a:t>
            </a:r>
            <a:r>
              <a:rPr lang="ko-KR" altLang="en-US" sz="2200" dirty="0"/>
              <a:t>파일 입출력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r>
              <a:rPr lang="ko-KR" altLang="en-US" dirty="0"/>
              <a:t>단계</a:t>
            </a:r>
            <a:r>
              <a:rPr lang="en-US" altLang="ko-KR" dirty="0"/>
              <a:t> : </a:t>
            </a:r>
            <a:r>
              <a:rPr lang="ko-KR" altLang="en-US" dirty="0"/>
              <a:t>파일 닫기</a:t>
            </a:r>
            <a:endParaRPr lang="en-US" altLang="ko-KR" dirty="0"/>
          </a:p>
          <a:p>
            <a:pPr lvl="1"/>
            <a:r>
              <a:rPr lang="ko-KR" altLang="en-US" dirty="0"/>
              <a:t>파일과 관련된 모든 작업이 끝나면 파일을 정상적으로 닫아야 함</a:t>
            </a:r>
            <a:endParaRPr lang="en-US" altLang="ko-KR" dirty="0"/>
          </a:p>
          <a:p>
            <a:pPr lvl="1"/>
            <a:r>
              <a:rPr lang="en-US" altLang="ko-KR" dirty="0"/>
              <a:t>open( ) </a:t>
            </a:r>
            <a:r>
              <a:rPr lang="ko-KR" altLang="en-US" dirty="0"/>
              <a:t>함수로 연 변수명을 이용하여 파일을 닫음</a:t>
            </a:r>
            <a:endParaRPr lang="en-US" altLang="ko-KR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570" y="2033845"/>
            <a:ext cx="1611772" cy="5635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211975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/>
              <a:t>S</a:t>
            </a:r>
            <a:r>
              <a:rPr lang="en-US" altLang="ko-KR" dirty="0"/>
              <a:t>ection</a:t>
            </a:r>
            <a:r>
              <a:rPr lang="en-US" altLang="ko-KR" sz="2200" dirty="0"/>
              <a:t> 05 </a:t>
            </a:r>
            <a:r>
              <a:rPr lang="ko-KR" altLang="en-US" sz="2200" dirty="0"/>
              <a:t>파일 입출력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텍스트 파일을 이용한 입력</a:t>
            </a:r>
            <a:endParaRPr lang="en-US" altLang="ko-KR" dirty="0"/>
          </a:p>
          <a:p>
            <a:pPr lvl="1"/>
            <a:r>
              <a:rPr lang="ko-KR" altLang="en-US" dirty="0"/>
              <a:t>데이터가 많고 복잡하다면 키보드를 통한 입력보다는 파일을 통해 입력 받는 것이 효율적</a:t>
            </a:r>
            <a:endParaRPr lang="en-US" altLang="ko-KR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6706" y="2033845"/>
            <a:ext cx="5225091" cy="1588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1280087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/>
              <a:t>S</a:t>
            </a:r>
            <a:r>
              <a:rPr lang="en-US" altLang="ko-KR" dirty="0"/>
              <a:t>ection</a:t>
            </a:r>
            <a:r>
              <a:rPr lang="en-US" altLang="ko-KR" sz="2200" dirty="0"/>
              <a:t> 05 </a:t>
            </a:r>
            <a:r>
              <a:rPr lang="ko-KR" altLang="en-US" sz="2200" dirty="0"/>
              <a:t>파일 입출력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한 행씩 읽어 들이기</a:t>
            </a:r>
            <a:endParaRPr lang="en-US" altLang="ko-KR" dirty="0"/>
          </a:p>
          <a:p>
            <a:pPr lvl="1"/>
            <a:r>
              <a:rPr lang="ko-KR" altLang="en-US" dirty="0"/>
              <a:t>먼저 메모장을 실행해서 적당한 내용을 세 줄 정도 입력한 후 저장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C:\Temp </a:t>
            </a:r>
            <a:r>
              <a:rPr lang="ko-KR" altLang="en-US" dirty="0"/>
              <a:t>폴더에 </a:t>
            </a:r>
            <a:r>
              <a:rPr lang="en-US" altLang="ko-KR" dirty="0"/>
              <a:t>data1.txt</a:t>
            </a:r>
            <a:r>
              <a:rPr lang="ko-KR" altLang="en-US" dirty="0"/>
              <a:t>라는 이름으로 저장</a:t>
            </a:r>
            <a:endParaRPr lang="en-US" altLang="ko-KR" dirty="0"/>
          </a:p>
          <a:p>
            <a:pPr lvl="1"/>
            <a:r>
              <a:rPr lang="en-US" altLang="ko-KR" dirty="0"/>
              <a:t>C </a:t>
            </a:r>
            <a:r>
              <a:rPr lang="ko-KR" altLang="en-US" dirty="0"/>
              <a:t>드라이브에 </a:t>
            </a:r>
            <a:r>
              <a:rPr lang="en-US" altLang="ko-KR" dirty="0"/>
              <a:t>Temp </a:t>
            </a:r>
            <a:r>
              <a:rPr lang="ko-KR" altLang="en-US" dirty="0"/>
              <a:t>폴더가 없다면 미리 만들어 놓아야 함</a:t>
            </a: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566" y="1673805"/>
            <a:ext cx="2175085" cy="7902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8953326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sz="2200"/>
              <a:t>S</a:t>
            </a:r>
            <a:r>
              <a:rPr lang="en-US" altLang="ko-KR"/>
              <a:t>ection</a:t>
            </a:r>
            <a:r>
              <a:rPr lang="en-US" altLang="ko-KR" sz="2200"/>
              <a:t> 05 </a:t>
            </a:r>
            <a:r>
              <a:rPr lang="ko-KR" altLang="en-US" sz="2200"/>
              <a:t>파일 입출력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한 행씩 읽어 들이기</a:t>
            </a:r>
            <a:endParaRPr lang="en-US" altLang="ko-KR"/>
          </a:p>
        </p:txBody>
      </p:sp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2119228" y="1688807"/>
          <a:ext cx="4905545" cy="342494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12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243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0474">
                <a:tc gridSpan="2"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en-US" altLang="ko-KR" sz="1300">
                          <a:latin typeface="D2Coding"/>
                          <a:ea typeface="D2Coding"/>
                        </a:rPr>
                        <a:t>Code05-17.py</a:t>
                      </a:r>
                      <a:endParaRPr lang="ko-KR" altLang="en-US" sz="1300">
                        <a:latin typeface="D2Coding"/>
                        <a:ea typeface="D2Coding"/>
                      </a:endParaRP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04903"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en-US" altLang="ko-KR" sz="1300">
                          <a:solidFill>
                            <a:schemeClr val="accent1"/>
                          </a:solidFill>
                          <a:latin typeface="D2Coding"/>
                          <a:ea typeface="D2Coding"/>
                        </a:rPr>
                        <a:t>01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300">
                          <a:solidFill>
                            <a:schemeClr val="accent1"/>
                          </a:solidFill>
                          <a:latin typeface="D2Coding"/>
                          <a:ea typeface="D2Coding"/>
                        </a:rPr>
                        <a:t>02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300">
                          <a:solidFill>
                            <a:schemeClr val="accent1"/>
                          </a:solidFill>
                          <a:latin typeface="D2Coding"/>
                          <a:ea typeface="D2Coding"/>
                        </a:rPr>
                        <a:t>03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300">
                          <a:solidFill>
                            <a:schemeClr val="accent1"/>
                          </a:solidFill>
                          <a:latin typeface="D2Coding"/>
                          <a:ea typeface="D2Coding"/>
                        </a:rPr>
                        <a:t>04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300">
                          <a:solidFill>
                            <a:schemeClr val="accent1"/>
                          </a:solidFill>
                          <a:latin typeface="D2Coding"/>
                          <a:ea typeface="D2Coding"/>
                        </a:rPr>
                        <a:t>05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300">
                          <a:solidFill>
                            <a:schemeClr val="accent1"/>
                          </a:solidFill>
                          <a:latin typeface="D2Coding"/>
                          <a:ea typeface="D2Coding"/>
                        </a:rPr>
                        <a:t>06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300">
                          <a:solidFill>
                            <a:schemeClr val="accent1"/>
                          </a:solidFill>
                          <a:latin typeface="D2Coding"/>
                          <a:ea typeface="D2Coding"/>
                        </a:rPr>
                        <a:t>07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300">
                          <a:solidFill>
                            <a:schemeClr val="accent1"/>
                          </a:solidFill>
                          <a:latin typeface="D2Coding"/>
                          <a:ea typeface="D2Coding"/>
                        </a:rPr>
                        <a:t>08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300">
                          <a:solidFill>
                            <a:schemeClr val="accent1"/>
                          </a:solidFill>
                          <a:latin typeface="D2Coding"/>
                          <a:ea typeface="D2Coding"/>
                        </a:rPr>
                        <a:t>09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300">
                          <a:solidFill>
                            <a:schemeClr val="accent1"/>
                          </a:solidFill>
                          <a:latin typeface="D2Coding"/>
                          <a:ea typeface="D2Coding"/>
                        </a:rPr>
                        <a:t>10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300">
                          <a:solidFill>
                            <a:schemeClr val="accent1"/>
                          </a:solidFill>
                          <a:latin typeface="D2Coding"/>
                          <a:ea typeface="D2Coding"/>
                        </a:rPr>
                        <a:t>11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300">
                          <a:solidFill>
                            <a:schemeClr val="accent1"/>
                          </a:solidFill>
                          <a:latin typeface="D2Coding"/>
                          <a:ea typeface="D2Coding"/>
                        </a:rPr>
                        <a:t>12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300">
                          <a:solidFill>
                            <a:schemeClr val="accent1"/>
                          </a:solidFill>
                          <a:latin typeface="D2Coding"/>
                          <a:ea typeface="D2Coding"/>
                        </a:rPr>
                        <a:t>13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300">
                          <a:solidFill>
                            <a:schemeClr val="accent1"/>
                          </a:solidFill>
                          <a:latin typeface="D2Coding"/>
                          <a:ea typeface="D2Coding"/>
                        </a:rPr>
                        <a:t>14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300">
                          <a:solidFill>
                            <a:schemeClr val="accent1"/>
                          </a:solidFill>
                          <a:latin typeface="D2Coding"/>
                          <a:ea typeface="D2Coding"/>
                        </a:rPr>
                        <a:t>15</a:t>
                      </a: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en-US" altLang="ko-KR" sz="1300">
                          <a:latin typeface="D2Coding"/>
                          <a:ea typeface="D2Coding"/>
                        </a:rPr>
                        <a:t>inFp = None </a:t>
                      </a:r>
                      <a:r>
                        <a:rPr lang="en-US" altLang="ko-KR" sz="1300">
                          <a:solidFill>
                            <a:srgbClr val="FF0000"/>
                          </a:solidFill>
                          <a:latin typeface="D2Coding"/>
                          <a:ea typeface="D2Coding"/>
                        </a:rPr>
                        <a:t># </a:t>
                      </a:r>
                      <a:r>
                        <a:rPr lang="ko-KR" altLang="en-US" sz="1300">
                          <a:solidFill>
                            <a:srgbClr val="FF0000"/>
                          </a:solidFill>
                          <a:latin typeface="D2Coding"/>
                          <a:ea typeface="D2Coding"/>
                        </a:rPr>
                        <a:t>입력 파일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300">
                          <a:latin typeface="D2Coding"/>
                          <a:ea typeface="D2Coding"/>
                        </a:rPr>
                        <a:t>inStr = ""  </a:t>
                      </a:r>
                      <a:r>
                        <a:rPr lang="en-US" altLang="ko-KR" sz="1300">
                          <a:solidFill>
                            <a:srgbClr val="FF0000"/>
                          </a:solidFill>
                          <a:latin typeface="D2Coding"/>
                          <a:ea typeface="D2Coding"/>
                        </a:rPr>
                        <a:t># </a:t>
                      </a:r>
                      <a:r>
                        <a:rPr lang="ko-KR" altLang="en-US" sz="1300">
                          <a:solidFill>
                            <a:srgbClr val="FF0000"/>
                          </a:solidFill>
                          <a:latin typeface="D2Coding"/>
                          <a:ea typeface="D2Coding"/>
                        </a:rPr>
                        <a:t>읽어 온 문자열</a:t>
                      </a:r>
                    </a:p>
                    <a:p>
                      <a:pPr lvl="0" latinLnBrk="1">
                        <a:defRPr/>
                      </a:pPr>
                      <a:endParaRPr lang="ko-KR" altLang="en-US" sz="1300">
                        <a:latin typeface="D2Coding"/>
                        <a:ea typeface="D2Coding"/>
                      </a:endParaRPr>
                    </a:p>
                    <a:p>
                      <a:pPr lvl="0" latinLnBrk="1">
                        <a:defRPr/>
                      </a:pPr>
                      <a:r>
                        <a:rPr lang="en-US" altLang="ko-KR" sz="1300">
                          <a:latin typeface="D2Coding"/>
                          <a:ea typeface="D2Coding"/>
                        </a:rPr>
                        <a:t>inFp = open("C:/Temp/data1.txt", "r")</a:t>
                      </a:r>
                    </a:p>
                    <a:p>
                      <a:pPr lvl="0" latinLnBrk="1">
                        <a:defRPr/>
                      </a:pPr>
                      <a:endParaRPr lang="en-US" altLang="ko-KR" sz="1300">
                        <a:latin typeface="D2Coding"/>
                        <a:ea typeface="D2Coding"/>
                      </a:endParaRPr>
                    </a:p>
                    <a:p>
                      <a:pPr lvl="0" latinLnBrk="1">
                        <a:defRPr/>
                      </a:pPr>
                      <a:r>
                        <a:rPr lang="en-US" altLang="ko-KR" sz="1300">
                          <a:latin typeface="D2Coding"/>
                          <a:ea typeface="D2Coding"/>
                        </a:rPr>
                        <a:t>inStr = inFp.readline()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300">
                          <a:latin typeface="D2Coding"/>
                          <a:ea typeface="D2Coding"/>
                        </a:rPr>
                        <a:t>print(inStr, end = "")</a:t>
                      </a:r>
                    </a:p>
                    <a:p>
                      <a:pPr lvl="0" latinLnBrk="1">
                        <a:defRPr/>
                      </a:pPr>
                      <a:endParaRPr lang="en-US" altLang="ko-KR" sz="1300">
                        <a:latin typeface="D2Coding"/>
                        <a:ea typeface="D2Coding"/>
                      </a:endParaRPr>
                    </a:p>
                    <a:p>
                      <a:pPr lvl="0" latinLnBrk="1">
                        <a:defRPr/>
                      </a:pPr>
                      <a:r>
                        <a:rPr lang="en-US" altLang="ko-KR" sz="1300">
                          <a:latin typeface="D2Coding"/>
                          <a:ea typeface="D2Coding"/>
                        </a:rPr>
                        <a:t>inStr = inFp.readline()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300">
                          <a:latin typeface="D2Coding"/>
                          <a:ea typeface="D2Coding"/>
                        </a:rPr>
                        <a:t>print(inStr, end = "")</a:t>
                      </a:r>
                    </a:p>
                    <a:p>
                      <a:pPr lvl="0" latinLnBrk="1">
                        <a:defRPr/>
                      </a:pPr>
                      <a:endParaRPr lang="en-US" altLang="ko-KR" sz="1300">
                        <a:latin typeface="D2Coding"/>
                        <a:ea typeface="D2Coding"/>
                      </a:endParaRPr>
                    </a:p>
                    <a:p>
                      <a:pPr lvl="0" latinLnBrk="1">
                        <a:defRPr/>
                      </a:pPr>
                      <a:r>
                        <a:rPr lang="en-US" altLang="ko-KR" sz="1300">
                          <a:latin typeface="D2Coding"/>
                          <a:ea typeface="D2Coding"/>
                        </a:rPr>
                        <a:t>inStr = inFp.readline()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300">
                          <a:latin typeface="D2Coding"/>
                          <a:ea typeface="D2Coding"/>
                        </a:rPr>
                        <a:t>print(inStr, end = "")</a:t>
                      </a:r>
                    </a:p>
                    <a:p>
                      <a:pPr lvl="0" latinLnBrk="1">
                        <a:defRPr/>
                      </a:pPr>
                      <a:endParaRPr lang="en-US" altLang="ko-KR" sz="1300">
                        <a:latin typeface="D2Coding"/>
                        <a:ea typeface="D2Coding"/>
                      </a:endParaRPr>
                    </a:p>
                    <a:p>
                      <a:pPr lvl="0" latinLnBrk="1">
                        <a:defRPr/>
                      </a:pPr>
                      <a:r>
                        <a:rPr lang="en-US" altLang="ko-KR" sz="1300">
                          <a:latin typeface="D2Coding"/>
                          <a:ea typeface="D2Coding"/>
                        </a:rPr>
                        <a:t>inFp.close()</a:t>
                      </a:r>
                    </a:p>
                  </a:txBody>
                  <a:tcPr marT="60960" marB="60960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8434" name="Picture 2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5157065" y="3879050"/>
            <a:ext cx="2745304" cy="11553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/>
              <a:t>S</a:t>
            </a:r>
            <a:r>
              <a:rPr lang="en-US" altLang="ko-KR" dirty="0"/>
              <a:t>ection</a:t>
            </a:r>
            <a:r>
              <a:rPr lang="en-US" altLang="ko-KR" sz="2200" dirty="0"/>
              <a:t> 05 </a:t>
            </a:r>
            <a:r>
              <a:rPr lang="ko-KR" altLang="en-US" sz="2200" dirty="0"/>
              <a:t>파일 입출력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한 행씩 읽어 들이기</a:t>
            </a:r>
            <a:endParaRPr lang="en-US" altLang="ko-KR" dirty="0"/>
          </a:p>
          <a:p>
            <a:pPr lvl="1"/>
            <a:r>
              <a:rPr lang="ko-KR" altLang="en-US" dirty="0"/>
              <a:t>파일에 있는 모든 행을 읽기 위해 수정된 코드</a:t>
            </a:r>
            <a:endParaRPr lang="en-US" altLang="ko-KR" dirty="0"/>
          </a:p>
          <a:p>
            <a:pPr lvl="1"/>
            <a:endParaRPr lang="en-US" altLang="ko-KR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C8F3027F-59EA-7EAE-6A8C-78BDA19282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140882"/>
              </p:ext>
            </p:extLst>
          </p:nvPr>
        </p:nvGraphicFramePr>
        <p:xfrm>
          <a:off x="1826695" y="2094765"/>
          <a:ext cx="5490610" cy="2819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25995">
                  <a:extLst>
                    <a:ext uri="{9D8B030D-6E8A-4147-A177-3AD203B41FA5}">
                      <a16:colId xmlns:a16="http://schemas.microsoft.com/office/drawing/2014/main" val="1979477299"/>
                    </a:ext>
                  </a:extLst>
                </a:gridCol>
                <a:gridCol w="5064615">
                  <a:extLst>
                    <a:ext uri="{9D8B030D-6E8A-4147-A177-3AD203B41FA5}">
                      <a16:colId xmlns:a16="http://schemas.microsoft.com/office/drawing/2014/main" val="2129140947"/>
                    </a:ext>
                  </a:extLst>
                </a:gridCol>
              </a:tblGrid>
              <a:tr h="294033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Code05-18.py</a:t>
                      </a:r>
                      <a:endParaRPr lang="ko-KR" altLang="en-US" sz="1300" dirty="0"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352756829"/>
                  </a:ext>
                </a:extLst>
              </a:tr>
              <a:tr h="248527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01</a:t>
                      </a:r>
                    </a:p>
                    <a:p>
                      <a:pPr latinLnBrk="1"/>
                      <a:r>
                        <a:rPr lang="en-US" altLang="ko-KR" sz="13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02</a:t>
                      </a:r>
                    </a:p>
                    <a:p>
                      <a:pPr latinLnBrk="1"/>
                      <a:r>
                        <a:rPr lang="en-US" altLang="ko-KR" sz="13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03</a:t>
                      </a:r>
                    </a:p>
                    <a:p>
                      <a:pPr latinLnBrk="1"/>
                      <a:r>
                        <a:rPr lang="en-US" altLang="ko-KR" sz="13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04</a:t>
                      </a:r>
                    </a:p>
                    <a:p>
                      <a:pPr latinLnBrk="1"/>
                      <a:r>
                        <a:rPr lang="en-US" altLang="ko-KR" sz="13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05</a:t>
                      </a:r>
                    </a:p>
                    <a:p>
                      <a:pPr latinLnBrk="1"/>
                      <a:r>
                        <a:rPr lang="en-US" altLang="ko-KR" sz="13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06</a:t>
                      </a:r>
                    </a:p>
                    <a:p>
                      <a:pPr latinLnBrk="1"/>
                      <a:r>
                        <a:rPr lang="en-US" altLang="ko-KR" sz="13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07</a:t>
                      </a:r>
                    </a:p>
                    <a:p>
                      <a:pPr latinLnBrk="1"/>
                      <a:r>
                        <a:rPr lang="en-US" altLang="ko-KR" sz="13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08</a:t>
                      </a:r>
                    </a:p>
                    <a:p>
                      <a:pPr latinLnBrk="1"/>
                      <a:r>
                        <a:rPr lang="en-US" altLang="ko-KR" sz="13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09</a:t>
                      </a:r>
                    </a:p>
                    <a:p>
                      <a:pPr latinLnBrk="1"/>
                      <a:r>
                        <a:rPr lang="en-US" altLang="ko-KR" sz="13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10</a:t>
                      </a:r>
                    </a:p>
                    <a:p>
                      <a:pPr latinLnBrk="1"/>
                      <a:r>
                        <a:rPr lang="en-US" altLang="ko-KR" sz="13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11</a:t>
                      </a:r>
                    </a:p>
                    <a:p>
                      <a:pPr latinLnBrk="1"/>
                      <a:r>
                        <a:rPr lang="en-US" altLang="ko-KR" sz="13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12</a:t>
                      </a: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inFp</a:t>
                      </a:r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= None </a:t>
                      </a:r>
                      <a:r>
                        <a:rPr lang="en-US" altLang="ko-KR" sz="1300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# </a:t>
                      </a:r>
                      <a:r>
                        <a:rPr lang="ko-KR" altLang="en-US" sz="1300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입력 파일</a:t>
                      </a:r>
                    </a:p>
                    <a:p>
                      <a:pPr latinLnBrk="1"/>
                      <a:r>
                        <a:rPr lang="en-US" altLang="ko-KR" sz="13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inStr</a:t>
                      </a:r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= ""  </a:t>
                      </a:r>
                      <a:r>
                        <a:rPr lang="en-US" altLang="ko-KR" sz="1300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# </a:t>
                      </a:r>
                      <a:r>
                        <a:rPr lang="ko-KR" altLang="en-US" sz="1300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읽어 온 문자열</a:t>
                      </a:r>
                    </a:p>
                    <a:p>
                      <a:pPr latinLnBrk="1"/>
                      <a:endParaRPr lang="ko-KR" altLang="en-US" sz="1300" dirty="0"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latinLnBrk="1"/>
                      <a:r>
                        <a:rPr lang="en-US" altLang="ko-KR" sz="13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inFp</a:t>
                      </a:r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= open("C:/Temp/data1.txt", "r")</a:t>
                      </a:r>
                    </a:p>
                    <a:p>
                      <a:pPr latinLnBrk="1"/>
                      <a:endParaRPr lang="en-US" altLang="ko-KR" sz="1300" dirty="0"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latinLnBrk="1"/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while True :</a:t>
                      </a:r>
                    </a:p>
                    <a:p>
                      <a:pPr latinLnBrk="1"/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</a:t>
                      </a:r>
                      <a:r>
                        <a:rPr lang="en-US" altLang="ko-KR" sz="13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inStr</a:t>
                      </a:r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= </a:t>
                      </a:r>
                      <a:r>
                        <a:rPr lang="en-US" altLang="ko-KR" sz="13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inFp.readline</a:t>
                      </a:r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</a:t>
                      </a:r>
                    </a:p>
                    <a:p>
                      <a:pPr latinLnBrk="1"/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if </a:t>
                      </a:r>
                      <a:r>
                        <a:rPr lang="en-US" altLang="ko-KR" sz="13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inStr</a:t>
                      </a:r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== "" :</a:t>
                      </a:r>
                    </a:p>
                    <a:p>
                      <a:pPr latinLnBrk="1"/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    break;</a:t>
                      </a:r>
                    </a:p>
                    <a:p>
                      <a:pPr latinLnBrk="1"/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print(</a:t>
                      </a:r>
                      <a:r>
                        <a:rPr lang="en-US" altLang="ko-KR" sz="13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inStr</a:t>
                      </a:r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end = "")</a:t>
                      </a:r>
                    </a:p>
                    <a:p>
                      <a:pPr latinLnBrk="1"/>
                      <a:endParaRPr lang="en-US" altLang="ko-KR" sz="1300" dirty="0"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latinLnBrk="1"/>
                      <a:r>
                        <a:rPr lang="en-US" altLang="ko-KR" sz="13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inFp.close</a:t>
                      </a:r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</a:t>
                      </a:r>
                    </a:p>
                  </a:txBody>
                  <a:tcPr marT="60960" marB="60960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606874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4652418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/>
              <a:t>S</a:t>
            </a:r>
            <a:r>
              <a:rPr lang="en-US" altLang="ko-KR" dirty="0"/>
              <a:t>ection</a:t>
            </a:r>
            <a:r>
              <a:rPr lang="en-US" altLang="ko-KR" sz="2200" dirty="0"/>
              <a:t> 05 </a:t>
            </a:r>
            <a:r>
              <a:rPr lang="ko-KR" altLang="en-US" sz="2200" dirty="0"/>
              <a:t>파일 입출력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한 행씩 읽어 들이기</a:t>
            </a:r>
            <a:endParaRPr lang="en-US" altLang="ko-KR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878" y="2123855"/>
            <a:ext cx="7020245" cy="23499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5739820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/>
              <a:t>S</a:t>
            </a:r>
            <a:r>
              <a:rPr lang="en-US" altLang="ko-KR" dirty="0"/>
              <a:t>ection</a:t>
            </a:r>
            <a:r>
              <a:rPr lang="en-US" altLang="ko-KR" sz="2200" dirty="0"/>
              <a:t> 05 </a:t>
            </a:r>
            <a:r>
              <a:rPr lang="ko-KR" altLang="en-US" sz="2200" dirty="0"/>
              <a:t>파일 입출력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한 번에 모두 읽어 들이기</a:t>
            </a:r>
            <a:endParaRPr lang="en-US" altLang="ko-KR" dirty="0"/>
          </a:p>
          <a:p>
            <a:pPr lvl="1"/>
            <a:r>
              <a:rPr lang="en-US" altLang="ko-KR" dirty="0" err="1"/>
              <a:t>readline</a:t>
            </a:r>
            <a:r>
              <a:rPr lang="en-US" altLang="ko-KR" dirty="0"/>
              <a:t>() </a:t>
            </a:r>
            <a:r>
              <a:rPr lang="ko-KR" altLang="en-US" dirty="0"/>
              <a:t>함수는 한 </a:t>
            </a:r>
            <a:r>
              <a:rPr lang="ko-KR" altLang="en-US" dirty="0" err="1"/>
              <a:t>행씩</a:t>
            </a:r>
            <a:r>
              <a:rPr lang="ko-KR" altLang="en-US" dirty="0"/>
              <a:t> 읽지만</a:t>
            </a:r>
            <a:r>
              <a:rPr lang="en-US" altLang="ko-KR" dirty="0"/>
              <a:t>, </a:t>
            </a:r>
            <a:r>
              <a:rPr lang="en-US" altLang="ko-KR" dirty="0" err="1"/>
              <a:t>readlines</a:t>
            </a:r>
            <a:r>
              <a:rPr lang="en-US" altLang="ko-KR" dirty="0"/>
              <a:t>() </a:t>
            </a:r>
            <a:r>
              <a:rPr lang="ko-KR" altLang="en-US" dirty="0"/>
              <a:t>함수는 파일 내용을 통째로 읽어서 리스트에 저장함</a:t>
            </a:r>
            <a:endParaRPr lang="en-US" altLang="ko-KR" dirty="0"/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D1A8D932-9A16-5CBE-C25E-6BA2C0C740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1507107"/>
              </p:ext>
            </p:extLst>
          </p:nvPr>
        </p:nvGraphicFramePr>
        <p:xfrm>
          <a:off x="2006715" y="2168860"/>
          <a:ext cx="4913544" cy="231115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1223">
                  <a:extLst>
                    <a:ext uri="{9D8B030D-6E8A-4147-A177-3AD203B41FA5}">
                      <a16:colId xmlns:a16="http://schemas.microsoft.com/office/drawing/2014/main" val="1979477299"/>
                    </a:ext>
                  </a:extLst>
                </a:gridCol>
                <a:gridCol w="4532321">
                  <a:extLst>
                    <a:ext uri="{9D8B030D-6E8A-4147-A177-3AD203B41FA5}">
                      <a16:colId xmlns:a16="http://schemas.microsoft.com/office/drawing/2014/main" val="2129140947"/>
                    </a:ext>
                  </a:extLst>
                </a:gridCol>
              </a:tblGrid>
              <a:tr h="304137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Code05-19.py</a:t>
                      </a:r>
                      <a:endParaRPr lang="ko-KR" altLang="en-US" sz="1300" dirty="0"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352756829"/>
                  </a:ext>
                </a:extLst>
              </a:tr>
              <a:tr h="199111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01</a:t>
                      </a:r>
                    </a:p>
                    <a:p>
                      <a:pPr latinLnBrk="1"/>
                      <a:r>
                        <a:rPr lang="en-US" altLang="ko-KR" sz="13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02</a:t>
                      </a:r>
                    </a:p>
                    <a:p>
                      <a:pPr latinLnBrk="1"/>
                      <a:r>
                        <a:rPr lang="en-US" altLang="ko-KR" sz="13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03</a:t>
                      </a:r>
                    </a:p>
                    <a:p>
                      <a:pPr latinLnBrk="1"/>
                      <a:r>
                        <a:rPr lang="en-US" altLang="ko-KR" sz="13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04</a:t>
                      </a:r>
                    </a:p>
                    <a:p>
                      <a:pPr latinLnBrk="1"/>
                      <a:r>
                        <a:rPr lang="en-US" altLang="ko-KR" sz="13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05</a:t>
                      </a:r>
                    </a:p>
                    <a:p>
                      <a:pPr latinLnBrk="1"/>
                      <a:r>
                        <a:rPr lang="en-US" altLang="ko-KR" sz="13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06</a:t>
                      </a:r>
                    </a:p>
                    <a:p>
                      <a:pPr latinLnBrk="1"/>
                      <a:r>
                        <a:rPr lang="en-US" altLang="ko-KR" sz="13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07</a:t>
                      </a:r>
                    </a:p>
                    <a:p>
                      <a:pPr latinLnBrk="1"/>
                      <a:r>
                        <a:rPr lang="en-US" altLang="ko-KR" sz="13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08</a:t>
                      </a:r>
                    </a:p>
                    <a:p>
                      <a:pPr latinLnBrk="1"/>
                      <a:r>
                        <a:rPr lang="en-US" altLang="ko-KR" sz="13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09</a:t>
                      </a: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inFp</a:t>
                      </a:r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= None</a:t>
                      </a:r>
                    </a:p>
                    <a:p>
                      <a:pPr latinLnBrk="1"/>
                      <a:r>
                        <a:rPr lang="en-US" altLang="ko-KR" sz="13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inList</a:t>
                      </a:r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= "“</a:t>
                      </a:r>
                    </a:p>
                    <a:p>
                      <a:pPr latinLnBrk="1"/>
                      <a:endParaRPr lang="en-US" altLang="ko-KR" sz="1300" dirty="0"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latinLnBrk="1"/>
                      <a:r>
                        <a:rPr lang="en-US" altLang="ko-KR" sz="13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inFp</a:t>
                      </a:r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= open("C:/Temp/data1.txt", "r")</a:t>
                      </a:r>
                    </a:p>
                    <a:p>
                      <a:pPr latinLnBrk="1"/>
                      <a:endParaRPr lang="en-US" altLang="ko-KR" sz="1300" dirty="0"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latinLnBrk="1"/>
                      <a:r>
                        <a:rPr lang="en-US" altLang="ko-KR" sz="13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inList</a:t>
                      </a:r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= </a:t>
                      </a:r>
                      <a:r>
                        <a:rPr lang="en-US" altLang="ko-KR" sz="13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inFp.readlines</a:t>
                      </a:r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</a:t>
                      </a:r>
                    </a:p>
                    <a:p>
                      <a:pPr latinLnBrk="1"/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print(</a:t>
                      </a:r>
                      <a:r>
                        <a:rPr lang="en-US" altLang="ko-KR" sz="13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inList</a:t>
                      </a:r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</a:p>
                    <a:p>
                      <a:pPr latinLnBrk="1"/>
                      <a:endParaRPr lang="en-US" altLang="ko-KR" sz="1300" dirty="0"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latinLnBrk="1"/>
                      <a:r>
                        <a:rPr lang="en-US" altLang="ko-KR" sz="13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inFp.close</a:t>
                      </a:r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</a:t>
                      </a:r>
                    </a:p>
                  </a:txBody>
                  <a:tcPr marT="60960" marB="60960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60687457"/>
                  </a:ext>
                </a:extLst>
              </a:tr>
            </a:tbl>
          </a:graphicData>
        </a:graphic>
      </p:graphicFrame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247" y="4644135"/>
            <a:ext cx="7644203" cy="9285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99361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/>
              <a:t>S</a:t>
            </a:r>
            <a:r>
              <a:rPr lang="en-US" altLang="ko-KR" dirty="0"/>
              <a:t>ection</a:t>
            </a:r>
            <a:r>
              <a:rPr lang="en-US" altLang="ko-KR" sz="2200" dirty="0"/>
              <a:t> 02</a:t>
            </a:r>
            <a:r>
              <a:rPr lang="ko-KR" altLang="en-US" dirty="0"/>
              <a:t> 기본 위젯</a:t>
            </a:r>
            <a:endParaRPr lang="ko-KR" altLang="en-US" sz="2200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err="1"/>
              <a:t>윈도창</a:t>
            </a:r>
            <a:endParaRPr lang="en-US" altLang="ko-KR" dirty="0"/>
          </a:p>
          <a:p>
            <a:pPr lvl="1"/>
            <a:r>
              <a:rPr lang="ko-KR" altLang="en-US" dirty="0"/>
              <a:t>기본적인 윈도창의 구성</a:t>
            </a:r>
            <a:endParaRPr lang="en-US" altLang="ko-KR" dirty="0"/>
          </a:p>
          <a:p>
            <a:pPr lvl="1"/>
            <a:r>
              <a:rPr lang="ko-KR" altLang="en-US" dirty="0"/>
              <a:t>다음은 가장 간단한 윈도창을 표시하는 코드</a:t>
            </a:r>
            <a:endParaRPr lang="en-US" altLang="ko-KR" dirty="0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288E2FC2-5160-1262-88C3-92A606742A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4331647"/>
              </p:ext>
            </p:extLst>
          </p:nvPr>
        </p:nvGraphicFramePr>
        <p:xfrm>
          <a:off x="1376646" y="2178882"/>
          <a:ext cx="6255695" cy="228523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85356">
                  <a:extLst>
                    <a:ext uri="{9D8B030D-6E8A-4147-A177-3AD203B41FA5}">
                      <a16:colId xmlns:a16="http://schemas.microsoft.com/office/drawing/2014/main" val="1979477299"/>
                    </a:ext>
                  </a:extLst>
                </a:gridCol>
                <a:gridCol w="5770339">
                  <a:extLst>
                    <a:ext uri="{9D8B030D-6E8A-4147-A177-3AD203B41FA5}">
                      <a16:colId xmlns:a16="http://schemas.microsoft.com/office/drawing/2014/main" val="2129140947"/>
                    </a:ext>
                  </a:extLst>
                </a:gridCol>
              </a:tblGrid>
              <a:tr h="456433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Code05-01.py</a:t>
                      </a:r>
                      <a:endParaRPr lang="ko-KR" altLang="en-US" sz="1600" dirty="0"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352756829"/>
                  </a:ext>
                </a:extLst>
              </a:tr>
              <a:tr h="181102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01</a:t>
                      </a:r>
                    </a:p>
                    <a:p>
                      <a:pPr latinLnBrk="1"/>
                      <a:r>
                        <a:rPr lang="en-US" altLang="ko-KR" sz="16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02</a:t>
                      </a:r>
                    </a:p>
                    <a:p>
                      <a:pPr latinLnBrk="1"/>
                      <a:r>
                        <a:rPr lang="en-US" altLang="ko-KR" sz="16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03</a:t>
                      </a:r>
                    </a:p>
                    <a:p>
                      <a:pPr latinLnBrk="1"/>
                      <a:r>
                        <a:rPr lang="en-US" altLang="ko-KR" sz="16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04</a:t>
                      </a:r>
                    </a:p>
                    <a:p>
                      <a:pPr latinLnBrk="1"/>
                      <a:r>
                        <a:rPr lang="en-US" altLang="ko-KR" sz="16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05</a:t>
                      </a:r>
                    </a:p>
                    <a:p>
                      <a:pPr latinLnBrk="1"/>
                      <a:r>
                        <a:rPr lang="en-US" altLang="ko-KR" sz="16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06</a:t>
                      </a:r>
                    </a:p>
                    <a:p>
                      <a:pPr latinLnBrk="1"/>
                      <a:r>
                        <a:rPr lang="en-US" altLang="ko-KR" sz="16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07</a:t>
                      </a: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from </a:t>
                      </a:r>
                      <a:r>
                        <a:rPr lang="en-US" altLang="ko-KR" sz="16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tkinter</a:t>
                      </a:r>
                      <a:r>
                        <a:rPr lang="en-US" altLang="ko-KR" sz="16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import *</a:t>
                      </a:r>
                    </a:p>
                    <a:p>
                      <a:pPr latinLnBrk="1"/>
                      <a:endParaRPr lang="en-US" altLang="ko-KR" sz="1600" dirty="0"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latinLnBrk="1"/>
                      <a:r>
                        <a:rPr lang="en-US" altLang="ko-KR" sz="16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window = Tk()</a:t>
                      </a:r>
                    </a:p>
                    <a:p>
                      <a:pPr latinLnBrk="1"/>
                      <a:endParaRPr lang="en-US" altLang="ko-KR" sz="1600" dirty="0"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latinLnBrk="1"/>
                      <a:r>
                        <a:rPr lang="en-US" altLang="ko-KR" sz="1600" dirty="0">
                          <a:solidFill>
                            <a:srgbClr val="C0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## </a:t>
                      </a:r>
                      <a:r>
                        <a:rPr lang="ko-KR" altLang="en-US" sz="1600" dirty="0">
                          <a:solidFill>
                            <a:srgbClr val="C0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이 부분에서 화면을 구성하고 처리함 </a:t>
                      </a:r>
                      <a:r>
                        <a:rPr lang="en-US" altLang="ko-KR" sz="1600" dirty="0">
                          <a:solidFill>
                            <a:srgbClr val="C0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##</a:t>
                      </a:r>
                    </a:p>
                    <a:p>
                      <a:pPr latinLnBrk="1"/>
                      <a:endParaRPr lang="en-US" altLang="ko-KR" sz="1600" dirty="0"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latinLnBrk="1"/>
                      <a:r>
                        <a:rPr lang="en-US" altLang="ko-KR" sz="16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window.mainloop</a:t>
                      </a:r>
                      <a:r>
                        <a:rPr lang="en-US" altLang="ko-KR" sz="16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</a:t>
                      </a:r>
                      <a:endParaRPr lang="ko-KR" altLang="en-US" sz="1600" dirty="0"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T="60960" marB="60960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60687457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2230" y="2978950"/>
            <a:ext cx="1314152" cy="16973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984407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/>
              <a:t>S</a:t>
            </a:r>
            <a:r>
              <a:rPr lang="en-US" altLang="ko-KR" dirty="0"/>
              <a:t>ection</a:t>
            </a:r>
            <a:r>
              <a:rPr lang="en-US" altLang="ko-KR" sz="2200" dirty="0"/>
              <a:t> 05 </a:t>
            </a:r>
            <a:r>
              <a:rPr lang="ko-KR" altLang="en-US" sz="2200" dirty="0"/>
              <a:t>파일 입출력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한 번에 모두 읽어 들이기</a:t>
            </a:r>
            <a:endParaRPr lang="en-US" altLang="ko-KR" dirty="0"/>
          </a:p>
          <a:p>
            <a:pPr lvl="1"/>
            <a:r>
              <a:rPr lang="en-US" altLang="ko-KR" dirty="0"/>
              <a:t>Code05-19.py</a:t>
            </a:r>
            <a:r>
              <a:rPr lang="ko-KR" altLang="en-US" dirty="0"/>
              <a:t>에서 파일의 내용을 한 행씩 출력하려면 </a:t>
            </a:r>
            <a:r>
              <a:rPr lang="en-US" altLang="ko-KR" dirty="0"/>
              <a:t>4</a:t>
            </a:r>
            <a:r>
              <a:rPr lang="ko-KR" altLang="en-US" dirty="0"/>
              <a:t>장에서 배운 리스트 처리 방식을 이용하면 됨</a:t>
            </a:r>
            <a:endParaRPr lang="en-US" altLang="ko-KR" dirty="0"/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D1A8D932-9A16-5CBE-C25E-6BA2C0C740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7384811"/>
              </p:ext>
            </p:extLst>
          </p:nvPr>
        </p:nvGraphicFramePr>
        <p:xfrm>
          <a:off x="1871700" y="2468894"/>
          <a:ext cx="4913544" cy="253528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1223">
                  <a:extLst>
                    <a:ext uri="{9D8B030D-6E8A-4147-A177-3AD203B41FA5}">
                      <a16:colId xmlns:a16="http://schemas.microsoft.com/office/drawing/2014/main" val="1979477299"/>
                    </a:ext>
                  </a:extLst>
                </a:gridCol>
                <a:gridCol w="4532321">
                  <a:extLst>
                    <a:ext uri="{9D8B030D-6E8A-4147-A177-3AD203B41FA5}">
                      <a16:colId xmlns:a16="http://schemas.microsoft.com/office/drawing/2014/main" val="2129140947"/>
                    </a:ext>
                  </a:extLst>
                </a:gridCol>
              </a:tblGrid>
              <a:tr h="365760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Code05-20.py</a:t>
                      </a:r>
                      <a:endParaRPr lang="ko-KR" altLang="en-US" sz="1300" dirty="0"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352756829"/>
                  </a:ext>
                </a:extLst>
              </a:tr>
              <a:tr h="216952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01</a:t>
                      </a:r>
                    </a:p>
                    <a:p>
                      <a:pPr latinLnBrk="1"/>
                      <a:r>
                        <a:rPr lang="en-US" altLang="ko-KR" sz="13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02</a:t>
                      </a:r>
                    </a:p>
                    <a:p>
                      <a:pPr latinLnBrk="1"/>
                      <a:r>
                        <a:rPr lang="en-US" altLang="ko-KR" sz="13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03</a:t>
                      </a:r>
                    </a:p>
                    <a:p>
                      <a:pPr latinLnBrk="1"/>
                      <a:r>
                        <a:rPr lang="en-US" altLang="ko-KR" sz="13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04</a:t>
                      </a:r>
                    </a:p>
                    <a:p>
                      <a:pPr latinLnBrk="1"/>
                      <a:r>
                        <a:rPr lang="en-US" altLang="ko-KR" sz="13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05</a:t>
                      </a:r>
                    </a:p>
                    <a:p>
                      <a:pPr latinLnBrk="1"/>
                      <a:r>
                        <a:rPr lang="en-US" altLang="ko-KR" sz="13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06</a:t>
                      </a:r>
                    </a:p>
                    <a:p>
                      <a:pPr latinLnBrk="1"/>
                      <a:r>
                        <a:rPr lang="en-US" altLang="ko-KR" sz="13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07</a:t>
                      </a:r>
                    </a:p>
                    <a:p>
                      <a:pPr latinLnBrk="1"/>
                      <a:r>
                        <a:rPr lang="en-US" altLang="ko-KR" sz="13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08</a:t>
                      </a:r>
                    </a:p>
                    <a:p>
                      <a:pPr latinLnBrk="1"/>
                      <a:r>
                        <a:rPr lang="en-US" altLang="ko-KR" sz="13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09</a:t>
                      </a:r>
                    </a:p>
                    <a:p>
                      <a:pPr latinLnBrk="1"/>
                      <a:r>
                        <a:rPr lang="en-US" altLang="ko-KR" sz="13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10</a:t>
                      </a: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inFp</a:t>
                      </a:r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= None</a:t>
                      </a:r>
                    </a:p>
                    <a:p>
                      <a:pPr latinLnBrk="1"/>
                      <a:r>
                        <a:rPr lang="en-US" altLang="ko-KR" sz="13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inList</a:t>
                      </a:r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en-US" altLang="ko-KR" sz="13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inStr</a:t>
                      </a:r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= [], ""</a:t>
                      </a:r>
                    </a:p>
                    <a:p>
                      <a:pPr latinLnBrk="1"/>
                      <a:endParaRPr lang="en-US" altLang="ko-KR" sz="1300" dirty="0"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latinLnBrk="1"/>
                      <a:r>
                        <a:rPr lang="en-US" altLang="ko-KR" sz="13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inFp</a:t>
                      </a:r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= open("C:/Temp/data1.txt", "r")</a:t>
                      </a:r>
                    </a:p>
                    <a:p>
                      <a:pPr latinLnBrk="1"/>
                      <a:endParaRPr lang="en-US" altLang="ko-KR" sz="1300" dirty="0"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latinLnBrk="1"/>
                      <a:r>
                        <a:rPr lang="en-US" altLang="ko-KR" sz="13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inList</a:t>
                      </a:r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= </a:t>
                      </a:r>
                      <a:r>
                        <a:rPr lang="en-US" altLang="ko-KR" sz="13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inFp.readlines</a:t>
                      </a:r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</a:t>
                      </a:r>
                    </a:p>
                    <a:p>
                      <a:pPr latinLnBrk="1"/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for </a:t>
                      </a:r>
                      <a:r>
                        <a:rPr lang="en-US" altLang="ko-KR" sz="13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inStr</a:t>
                      </a:r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in </a:t>
                      </a:r>
                      <a:r>
                        <a:rPr lang="en-US" altLang="ko-KR" sz="13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inList</a:t>
                      </a:r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:</a:t>
                      </a:r>
                    </a:p>
                    <a:p>
                      <a:pPr latinLnBrk="1"/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print(</a:t>
                      </a:r>
                      <a:r>
                        <a:rPr lang="en-US" altLang="ko-KR" sz="13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inStr</a:t>
                      </a:r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end = "")</a:t>
                      </a:r>
                    </a:p>
                    <a:p>
                      <a:pPr latinLnBrk="1"/>
                      <a:endParaRPr lang="en-US" altLang="ko-KR" sz="1300" dirty="0"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latinLnBrk="1"/>
                      <a:r>
                        <a:rPr lang="en-US" altLang="ko-KR" sz="13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inFp.close</a:t>
                      </a:r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</a:t>
                      </a:r>
                    </a:p>
                  </a:txBody>
                  <a:tcPr marT="60960" marB="60960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60687457"/>
                  </a:ext>
                </a:extLst>
              </a:tr>
            </a:tbl>
          </a:graphicData>
        </a:graphic>
      </p:graphicFrame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4284095"/>
            <a:ext cx="2790310" cy="1147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9759793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/>
              <a:t>S</a:t>
            </a:r>
            <a:r>
              <a:rPr lang="en-US" altLang="ko-KR" dirty="0"/>
              <a:t>ection</a:t>
            </a:r>
            <a:r>
              <a:rPr lang="en-US" altLang="ko-KR" sz="2200" dirty="0"/>
              <a:t> 05 </a:t>
            </a:r>
            <a:r>
              <a:rPr lang="ko-KR" altLang="en-US" sz="2200" dirty="0"/>
              <a:t>파일 입출력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한 번에 모두 읽어 들이기</a:t>
            </a:r>
            <a:endParaRPr lang="en-US" altLang="ko-KR" dirty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0375" y="2438890"/>
            <a:ext cx="6463248" cy="1901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3466673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/>
              <a:t>S</a:t>
            </a:r>
            <a:r>
              <a:rPr lang="en-US" altLang="ko-KR" dirty="0"/>
              <a:t>ection</a:t>
            </a:r>
            <a:r>
              <a:rPr lang="en-US" altLang="ko-KR" sz="2200" dirty="0"/>
              <a:t> 05 </a:t>
            </a:r>
            <a:r>
              <a:rPr lang="ko-KR" altLang="en-US" sz="2200" dirty="0"/>
              <a:t>파일 입출력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텍스트 파일을 이용한 출력</a:t>
            </a:r>
            <a:endParaRPr lang="en-US" altLang="ko-KR" dirty="0"/>
          </a:p>
          <a:p>
            <a:pPr lvl="1"/>
            <a:r>
              <a:rPr lang="ko-KR" altLang="en-US" dirty="0"/>
              <a:t>파일에 내용을 쓸 때는 </a:t>
            </a:r>
            <a:r>
              <a:rPr lang="en-US" altLang="ko-KR" dirty="0"/>
              <a:t>write( ),</a:t>
            </a:r>
            <a:r>
              <a:rPr lang="ko-KR" altLang="en-US" dirty="0"/>
              <a:t> </a:t>
            </a:r>
            <a:r>
              <a:rPr lang="en-US" altLang="ko-KR" dirty="0" err="1"/>
              <a:t>writelines</a:t>
            </a:r>
            <a:r>
              <a:rPr lang="en-US" altLang="ko-KR" dirty="0"/>
              <a:t>( ) </a:t>
            </a:r>
            <a:r>
              <a:rPr lang="ko-KR" altLang="en-US" dirty="0"/>
              <a:t>함수를 사용하면 파일에 영구적으로 저장됨</a:t>
            </a:r>
            <a:endParaRPr lang="en-US" altLang="ko-KR" dirty="0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1225" y="2393885"/>
            <a:ext cx="5161550" cy="14133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2716858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/>
              <a:t>S</a:t>
            </a:r>
            <a:r>
              <a:rPr lang="en-US" altLang="ko-KR" dirty="0"/>
              <a:t>ection</a:t>
            </a:r>
            <a:r>
              <a:rPr lang="en-US" altLang="ko-KR" sz="2200" dirty="0"/>
              <a:t> 05 </a:t>
            </a:r>
            <a:r>
              <a:rPr lang="ko-KR" altLang="en-US" sz="2200" dirty="0"/>
              <a:t>파일 입출력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한 행씩 파일에 쓰기</a:t>
            </a:r>
            <a:endParaRPr lang="en-US" altLang="ko-KR" dirty="0"/>
          </a:p>
          <a:p>
            <a:pPr lvl="1"/>
            <a:r>
              <a:rPr lang="ko-KR" altLang="en-US" dirty="0"/>
              <a:t>키보드에서 입력한 내용을 한 </a:t>
            </a:r>
            <a:r>
              <a:rPr lang="ko-KR" altLang="en-US" dirty="0" err="1"/>
              <a:t>행씩</a:t>
            </a:r>
            <a:r>
              <a:rPr lang="ko-KR" altLang="en-US" dirty="0"/>
              <a:t> 파일에 쓰는 코드</a:t>
            </a:r>
            <a:endParaRPr lang="en-US" altLang="ko-KR" dirty="0"/>
          </a:p>
          <a:p>
            <a:pPr lvl="1"/>
            <a:r>
              <a:rPr lang="ko-KR" altLang="en-US" dirty="0"/>
              <a:t>아무것도 입력하지 않은 채 </a:t>
            </a:r>
            <a:r>
              <a:rPr lang="en-US" altLang="ko-KR" dirty="0"/>
              <a:t>Enter </a:t>
            </a:r>
            <a:r>
              <a:rPr lang="ko-KR" altLang="en-US" dirty="0"/>
              <a:t>를 누르면 파일 쓰기를 종료</a:t>
            </a:r>
            <a:endParaRPr lang="en-US" altLang="ko-KR" dirty="0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6B27432C-E5A2-5A28-DAA3-4B351BDCEB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2522848"/>
              </p:ext>
            </p:extLst>
          </p:nvPr>
        </p:nvGraphicFramePr>
        <p:xfrm>
          <a:off x="1961710" y="2468893"/>
          <a:ext cx="4913544" cy="331099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1223">
                  <a:extLst>
                    <a:ext uri="{9D8B030D-6E8A-4147-A177-3AD203B41FA5}">
                      <a16:colId xmlns:a16="http://schemas.microsoft.com/office/drawing/2014/main" val="1979477299"/>
                    </a:ext>
                  </a:extLst>
                </a:gridCol>
                <a:gridCol w="4532321">
                  <a:extLst>
                    <a:ext uri="{9D8B030D-6E8A-4147-A177-3AD203B41FA5}">
                      <a16:colId xmlns:a16="http://schemas.microsoft.com/office/drawing/2014/main" val="2129140947"/>
                    </a:ext>
                  </a:extLst>
                </a:gridCol>
              </a:tblGrid>
              <a:tr h="309409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Code05-21.py</a:t>
                      </a:r>
                      <a:endParaRPr lang="ko-KR" altLang="en-US" sz="1300" dirty="0"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352756829"/>
                  </a:ext>
                </a:extLst>
              </a:tr>
              <a:tr h="299095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01</a:t>
                      </a:r>
                    </a:p>
                    <a:p>
                      <a:pPr latinLnBrk="1"/>
                      <a:r>
                        <a:rPr lang="en-US" altLang="ko-KR" sz="13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02</a:t>
                      </a:r>
                    </a:p>
                    <a:p>
                      <a:pPr latinLnBrk="1"/>
                      <a:r>
                        <a:rPr lang="en-US" altLang="ko-KR" sz="13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03</a:t>
                      </a:r>
                    </a:p>
                    <a:p>
                      <a:pPr latinLnBrk="1"/>
                      <a:r>
                        <a:rPr lang="en-US" altLang="ko-KR" sz="13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04</a:t>
                      </a:r>
                    </a:p>
                    <a:p>
                      <a:pPr latinLnBrk="1"/>
                      <a:r>
                        <a:rPr lang="en-US" altLang="ko-KR" sz="13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05</a:t>
                      </a:r>
                    </a:p>
                    <a:p>
                      <a:pPr latinLnBrk="1"/>
                      <a:r>
                        <a:rPr lang="en-US" altLang="ko-KR" sz="13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06</a:t>
                      </a:r>
                    </a:p>
                    <a:p>
                      <a:pPr latinLnBrk="1"/>
                      <a:r>
                        <a:rPr lang="en-US" altLang="ko-KR" sz="13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07</a:t>
                      </a:r>
                    </a:p>
                    <a:p>
                      <a:pPr latinLnBrk="1"/>
                      <a:r>
                        <a:rPr lang="en-US" altLang="ko-KR" sz="13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08</a:t>
                      </a:r>
                    </a:p>
                    <a:p>
                      <a:pPr latinLnBrk="1"/>
                      <a:r>
                        <a:rPr lang="en-US" altLang="ko-KR" sz="13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09</a:t>
                      </a:r>
                    </a:p>
                    <a:p>
                      <a:pPr latinLnBrk="1"/>
                      <a:r>
                        <a:rPr lang="en-US" altLang="ko-KR" sz="13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10</a:t>
                      </a:r>
                    </a:p>
                    <a:p>
                      <a:pPr latinLnBrk="1"/>
                      <a:r>
                        <a:rPr lang="en-US" altLang="ko-KR" sz="13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11</a:t>
                      </a:r>
                    </a:p>
                    <a:p>
                      <a:pPr latinLnBrk="1"/>
                      <a:r>
                        <a:rPr lang="en-US" altLang="ko-KR" sz="13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12</a:t>
                      </a:r>
                    </a:p>
                    <a:p>
                      <a:pPr latinLnBrk="1"/>
                      <a:r>
                        <a:rPr lang="en-US" altLang="ko-KR" sz="13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13</a:t>
                      </a:r>
                    </a:p>
                    <a:p>
                      <a:pPr latinLnBrk="1"/>
                      <a:r>
                        <a:rPr lang="en-US" altLang="ko-KR" sz="13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14</a:t>
                      </a: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outFp</a:t>
                      </a:r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= None</a:t>
                      </a:r>
                    </a:p>
                    <a:p>
                      <a:pPr latinLnBrk="1"/>
                      <a:r>
                        <a:rPr lang="en-US" altLang="ko-KR" sz="13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outStr</a:t>
                      </a:r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= "“</a:t>
                      </a:r>
                    </a:p>
                    <a:p>
                      <a:pPr latinLnBrk="1"/>
                      <a:endParaRPr lang="en-US" altLang="ko-KR" sz="1300" dirty="0"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latinLnBrk="1"/>
                      <a:r>
                        <a:rPr lang="en-US" altLang="ko-KR" sz="13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outFp</a:t>
                      </a:r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= open("C:/Temp/data2.txt", "w" )</a:t>
                      </a:r>
                    </a:p>
                    <a:p>
                      <a:pPr latinLnBrk="1"/>
                      <a:endParaRPr lang="en-US" altLang="ko-KR" sz="1300" dirty="0"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latinLnBrk="1"/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while True :</a:t>
                      </a:r>
                    </a:p>
                    <a:p>
                      <a:pPr latinLnBrk="1"/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</a:t>
                      </a:r>
                      <a:r>
                        <a:rPr lang="en-US" altLang="ko-KR" sz="13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outStr</a:t>
                      </a:r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= input("</a:t>
                      </a:r>
                      <a:r>
                        <a:rPr lang="ko-KR" altLang="en-US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내용 입력 </a:t>
                      </a:r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: ")</a:t>
                      </a:r>
                    </a:p>
                    <a:p>
                      <a:pPr latinLnBrk="1"/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if </a:t>
                      </a:r>
                      <a:r>
                        <a:rPr lang="en-US" altLang="ko-KR" sz="13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outStr</a:t>
                      </a:r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!= "" :</a:t>
                      </a:r>
                    </a:p>
                    <a:p>
                      <a:pPr latinLnBrk="1"/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    </a:t>
                      </a:r>
                      <a:r>
                        <a:rPr lang="en-US" altLang="ko-KR" sz="13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outFp.writelines</a:t>
                      </a:r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en-US" altLang="ko-KR" sz="13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outStr</a:t>
                      </a:r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+ "\n")</a:t>
                      </a:r>
                    </a:p>
                    <a:p>
                      <a:pPr latinLnBrk="1"/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else :</a:t>
                      </a:r>
                    </a:p>
                    <a:p>
                      <a:pPr latinLnBrk="1"/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    break</a:t>
                      </a:r>
                    </a:p>
                    <a:p>
                      <a:pPr latinLnBrk="1"/>
                      <a:endParaRPr lang="en-US" altLang="ko-KR" sz="1300" dirty="0"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latinLnBrk="1"/>
                      <a:r>
                        <a:rPr lang="en-US" altLang="ko-KR" sz="13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outFp.close</a:t>
                      </a:r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</a:t>
                      </a:r>
                    </a:p>
                    <a:p>
                      <a:pPr latinLnBrk="1"/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print("--- </a:t>
                      </a:r>
                      <a:r>
                        <a:rPr lang="ko-KR" altLang="en-US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정상적으로 파일에 씀 </a:t>
                      </a:r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---")</a:t>
                      </a:r>
                    </a:p>
                  </a:txBody>
                  <a:tcPr marT="60960" marB="60960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60687457"/>
                  </a:ext>
                </a:extLst>
              </a:tr>
            </a:tbl>
          </a:graphicData>
        </a:graphic>
      </p:graphicFrame>
      <p:pic>
        <p:nvPicPr>
          <p:cNvPr id="2457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21"/>
          <a:stretch/>
        </p:blipFill>
        <p:spPr bwMode="auto">
          <a:xfrm>
            <a:off x="5787135" y="4374105"/>
            <a:ext cx="2340260" cy="16861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858534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/>
              <a:t>S</a:t>
            </a:r>
            <a:r>
              <a:rPr lang="en-US" altLang="ko-KR" dirty="0"/>
              <a:t>ection</a:t>
            </a:r>
            <a:r>
              <a:rPr lang="en-US" altLang="ko-KR" sz="2200" dirty="0"/>
              <a:t> 05 </a:t>
            </a:r>
            <a:r>
              <a:rPr lang="ko-KR" altLang="en-US" sz="2200" dirty="0"/>
              <a:t>파일 입출력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한 행씩 파일에 쓰기</a:t>
            </a:r>
            <a:endParaRPr lang="en-US" altLang="ko-KR" dirty="0"/>
          </a:p>
          <a:p>
            <a:pPr lvl="1"/>
            <a:r>
              <a:rPr lang="ko-KR" altLang="en-US" dirty="0"/>
              <a:t>도스 명령어 중 하나인 </a:t>
            </a:r>
            <a:r>
              <a:rPr lang="en-US" altLang="ko-KR" dirty="0"/>
              <a:t>copy </a:t>
            </a:r>
            <a:r>
              <a:rPr lang="ko-KR" altLang="en-US" dirty="0"/>
              <a:t>명령어</a:t>
            </a:r>
            <a:r>
              <a:rPr lang="en-US" altLang="ko-KR" dirty="0"/>
              <a:t>(</a:t>
            </a:r>
            <a:r>
              <a:rPr lang="ko-KR" altLang="en-US" dirty="0"/>
              <a:t>또는 유닉스의 </a:t>
            </a:r>
            <a:r>
              <a:rPr lang="en-US" altLang="ko-KR" dirty="0"/>
              <a:t>cp </a:t>
            </a:r>
            <a:r>
              <a:rPr lang="ko-KR" altLang="en-US" dirty="0"/>
              <a:t>명령어</a:t>
            </a:r>
            <a:r>
              <a:rPr lang="en-US" altLang="ko-KR" dirty="0"/>
              <a:t>)</a:t>
            </a:r>
            <a:r>
              <a:rPr lang="ko-KR" altLang="en-US" dirty="0"/>
              <a:t>를 수행하는 프로그램</a:t>
            </a:r>
            <a:endParaRPr lang="en-US" altLang="ko-KR" dirty="0"/>
          </a:p>
          <a:p>
            <a:pPr lvl="1"/>
            <a:r>
              <a:rPr lang="en-US" altLang="ko-KR" dirty="0"/>
              <a:t>copy </a:t>
            </a:r>
            <a:r>
              <a:rPr lang="ko-KR" altLang="en-US" dirty="0"/>
              <a:t>명령어는 주어진 파일을 복사해 똑같은 파일을 하나 더 생성함</a:t>
            </a:r>
            <a:endParaRPr lang="en-US" altLang="ko-KR" dirty="0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1" y="1988840"/>
            <a:ext cx="2055803" cy="732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891982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/>
              <a:t>S</a:t>
            </a:r>
            <a:r>
              <a:rPr lang="en-US" altLang="ko-KR" dirty="0"/>
              <a:t>ection</a:t>
            </a:r>
            <a:r>
              <a:rPr lang="en-US" altLang="ko-KR" sz="2200" dirty="0"/>
              <a:t> 05 </a:t>
            </a:r>
            <a:r>
              <a:rPr lang="ko-KR" altLang="en-US" sz="2200" dirty="0"/>
              <a:t>파일 입출력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한 행씩 파일에 쓰기</a:t>
            </a:r>
            <a:endParaRPr lang="en-US" altLang="ko-KR" dirty="0"/>
          </a:p>
          <a:p>
            <a:pPr lvl="1"/>
            <a:r>
              <a:rPr lang="en-US" altLang="ko-KR" dirty="0"/>
              <a:t>[</a:t>
            </a:r>
            <a:r>
              <a:rPr lang="ko-KR" altLang="en-US" dirty="0"/>
              <a:t>시작</a:t>
            </a:r>
            <a:r>
              <a:rPr lang="en-US" altLang="ko-KR" dirty="0"/>
              <a:t>]-[</a:t>
            </a:r>
            <a:r>
              <a:rPr lang="ko-KR" altLang="en-US" dirty="0"/>
              <a:t>모든 프로그램</a:t>
            </a:r>
            <a:r>
              <a:rPr lang="en-US" altLang="ko-KR" dirty="0"/>
              <a:t>]-[</a:t>
            </a:r>
            <a:r>
              <a:rPr lang="ko-KR" altLang="en-US" dirty="0"/>
              <a:t>보조 프로그램</a:t>
            </a:r>
            <a:r>
              <a:rPr lang="en-US" altLang="ko-KR" dirty="0"/>
              <a:t>]-[</a:t>
            </a:r>
            <a:r>
              <a:rPr lang="ko-KR" altLang="en-US" dirty="0"/>
              <a:t>명령 프롬프트</a:t>
            </a:r>
            <a:r>
              <a:rPr lang="en-US" altLang="ko-KR" dirty="0"/>
              <a:t>] </a:t>
            </a:r>
            <a:r>
              <a:rPr lang="ko-KR" altLang="en-US" dirty="0"/>
              <a:t>메뉴를 선택하거나 </a:t>
            </a:r>
            <a:r>
              <a:rPr lang="en-US" altLang="ko-KR" dirty="0"/>
              <a:t>Windows + R </a:t>
            </a:r>
            <a:r>
              <a:rPr lang="ko-KR" altLang="en-US" dirty="0"/>
              <a:t>을 누른</a:t>
            </a:r>
            <a:r>
              <a:rPr lang="en-US" altLang="ko-KR" dirty="0"/>
              <a:t> </a:t>
            </a:r>
            <a:r>
              <a:rPr lang="ko-KR" altLang="en-US" dirty="0"/>
              <a:t>후 </a:t>
            </a:r>
            <a:r>
              <a:rPr lang="en-US" altLang="ko-KR" dirty="0" err="1"/>
              <a:t>cmd</a:t>
            </a:r>
            <a:r>
              <a:rPr lang="en-US" altLang="ko-KR" dirty="0"/>
              <a:t> </a:t>
            </a:r>
            <a:r>
              <a:rPr lang="ko-KR" altLang="en-US" dirty="0"/>
              <a:t>명령어를 입력해 명령 </a:t>
            </a:r>
            <a:r>
              <a:rPr lang="ko-KR" altLang="en-US" dirty="0" err="1"/>
              <a:t>프롬프트창</a:t>
            </a:r>
            <a:r>
              <a:rPr lang="ko-KR" altLang="en-US" dirty="0"/>
              <a:t> 열기</a:t>
            </a:r>
            <a:endParaRPr lang="en-US" altLang="ko-KR" dirty="0"/>
          </a:p>
          <a:p>
            <a:pPr lvl="1"/>
            <a:r>
              <a:rPr lang="en-US" altLang="ko-KR" dirty="0"/>
              <a:t> [</a:t>
            </a:r>
            <a:r>
              <a:rPr lang="ko-KR" altLang="en-US" dirty="0"/>
              <a:t>그림 </a:t>
            </a:r>
            <a:r>
              <a:rPr lang="en-US" altLang="ko-KR" dirty="0"/>
              <a:t>5-6]</a:t>
            </a:r>
            <a:r>
              <a:rPr lang="ko-KR" altLang="en-US" dirty="0"/>
              <a:t>과 같이 명령어를 입력하면 </a:t>
            </a:r>
            <a:r>
              <a:rPr lang="en-US" altLang="ko-KR" dirty="0"/>
              <a:t>win.ini</a:t>
            </a:r>
            <a:r>
              <a:rPr lang="ko-KR" altLang="en-US" dirty="0"/>
              <a:t> 파일이 </a:t>
            </a:r>
            <a:r>
              <a:rPr lang="en-US" altLang="ko-KR" dirty="0"/>
              <a:t>data3.txt </a:t>
            </a:r>
            <a:r>
              <a:rPr lang="ko-KR" altLang="en-US" dirty="0"/>
              <a:t>파일로 복사됨</a:t>
            </a:r>
            <a:endParaRPr lang="en-US" altLang="ko-KR" dirty="0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7547" y="2483895"/>
            <a:ext cx="4068907" cy="14137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5015821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/>
              <a:t>S</a:t>
            </a:r>
            <a:r>
              <a:rPr lang="en-US" altLang="ko-KR" dirty="0"/>
              <a:t>ection</a:t>
            </a:r>
            <a:r>
              <a:rPr lang="en-US" altLang="ko-KR" sz="2200" dirty="0"/>
              <a:t> 05 </a:t>
            </a:r>
            <a:r>
              <a:rPr lang="ko-KR" altLang="en-US" sz="2200" dirty="0"/>
              <a:t>파일 입출력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한 행씩 파일에 쓰기</a:t>
            </a:r>
            <a:endParaRPr lang="en-US" altLang="ko-KR" dirty="0"/>
          </a:p>
          <a:p>
            <a:pPr lvl="1"/>
            <a:r>
              <a:rPr lang="en-US" altLang="ko-KR" dirty="0"/>
              <a:t>copy </a:t>
            </a:r>
            <a:r>
              <a:rPr lang="ko-KR" altLang="en-US" dirty="0"/>
              <a:t>명령어의 구현 방식</a:t>
            </a:r>
            <a:endParaRPr lang="en-US" altLang="ko-KR" dirty="0"/>
          </a:p>
          <a:p>
            <a:pPr lvl="2"/>
            <a:r>
              <a:rPr lang="ko-KR" altLang="en-US" dirty="0"/>
              <a:t>소스 파일은 읽기 모드로 파일을 열고</a:t>
            </a:r>
            <a:r>
              <a:rPr lang="en-US" altLang="ko-KR" dirty="0"/>
              <a:t>, </a:t>
            </a:r>
            <a:r>
              <a:rPr lang="ko-KR" altLang="en-US" dirty="0"/>
              <a:t>타깃 파일은 쓰기 모드로 파일 열기</a:t>
            </a:r>
            <a:endParaRPr lang="en-US" altLang="ko-KR" dirty="0"/>
          </a:p>
          <a:p>
            <a:pPr lvl="2"/>
            <a:r>
              <a:rPr lang="en-US" altLang="ko-KR" dirty="0" err="1"/>
              <a:t>readline</a:t>
            </a:r>
            <a:r>
              <a:rPr lang="en-US" altLang="ko-KR" dirty="0"/>
              <a:t>( ) </a:t>
            </a:r>
            <a:r>
              <a:rPr lang="ko-KR" altLang="en-US" dirty="0"/>
              <a:t>함수로 소스 파일의 내용을 읽어 와 </a:t>
            </a:r>
            <a:r>
              <a:rPr lang="en-US" altLang="ko-KR" dirty="0" err="1"/>
              <a:t>writelines</a:t>
            </a:r>
            <a:r>
              <a:rPr lang="en-US" altLang="ko-KR" dirty="0"/>
              <a:t>( ) </a:t>
            </a:r>
            <a:r>
              <a:rPr lang="ko-KR" altLang="en-US" dirty="0"/>
              <a:t>함수로 타깃 파일에 쓰기</a:t>
            </a:r>
            <a:endParaRPr lang="en-US" altLang="ko-KR" dirty="0"/>
          </a:p>
          <a:p>
            <a:pPr lvl="2"/>
            <a:r>
              <a:rPr lang="ko-KR" altLang="en-US" dirty="0"/>
              <a:t>위의 과정을 파일의 끝을 만날 때까지 반복하기</a:t>
            </a:r>
            <a:endParaRPr lang="en-US" altLang="ko-KR" dirty="0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5656" y="2663915"/>
            <a:ext cx="5012689" cy="17389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2272720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/>
              <a:t>S</a:t>
            </a:r>
            <a:r>
              <a:rPr lang="en-US" altLang="ko-KR" dirty="0"/>
              <a:t>ection</a:t>
            </a:r>
            <a:r>
              <a:rPr lang="en-US" altLang="ko-KR" sz="2200" dirty="0"/>
              <a:t> 05 </a:t>
            </a:r>
            <a:r>
              <a:rPr lang="ko-KR" altLang="en-US" sz="2200" dirty="0"/>
              <a:t>파일 입출력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한 행씩 파일에 쓰기</a:t>
            </a:r>
            <a:endParaRPr lang="en-US" altLang="ko-KR" dirty="0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4EE707A0-808E-FBE4-A5AF-3CC2C607AB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9727348"/>
              </p:ext>
            </p:extLst>
          </p:nvPr>
        </p:nvGraphicFramePr>
        <p:xfrm>
          <a:off x="1546405" y="1631607"/>
          <a:ext cx="5490610" cy="310667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1223">
                  <a:extLst>
                    <a:ext uri="{9D8B030D-6E8A-4147-A177-3AD203B41FA5}">
                      <a16:colId xmlns:a16="http://schemas.microsoft.com/office/drawing/2014/main" val="1979477299"/>
                    </a:ext>
                  </a:extLst>
                </a:gridCol>
                <a:gridCol w="5109387">
                  <a:extLst>
                    <a:ext uri="{9D8B030D-6E8A-4147-A177-3AD203B41FA5}">
                      <a16:colId xmlns:a16="http://schemas.microsoft.com/office/drawing/2014/main" val="2129140947"/>
                    </a:ext>
                  </a:extLst>
                </a:gridCol>
              </a:tblGrid>
              <a:tr h="309626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Code05-22.py</a:t>
                      </a:r>
                      <a:endParaRPr lang="ko-KR" altLang="en-US" sz="1300" dirty="0"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352756829"/>
                  </a:ext>
                </a:extLst>
              </a:tr>
              <a:tr h="278663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01</a:t>
                      </a:r>
                    </a:p>
                    <a:p>
                      <a:pPr latinLnBrk="1"/>
                      <a:r>
                        <a:rPr lang="en-US" altLang="ko-KR" sz="13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02</a:t>
                      </a:r>
                    </a:p>
                    <a:p>
                      <a:pPr latinLnBrk="1"/>
                      <a:r>
                        <a:rPr lang="en-US" altLang="ko-KR" sz="13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03</a:t>
                      </a:r>
                    </a:p>
                    <a:p>
                      <a:pPr latinLnBrk="1"/>
                      <a:r>
                        <a:rPr lang="en-US" altLang="ko-KR" sz="13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04</a:t>
                      </a:r>
                    </a:p>
                    <a:p>
                      <a:pPr latinLnBrk="1"/>
                      <a:r>
                        <a:rPr lang="en-US" altLang="ko-KR" sz="13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05</a:t>
                      </a:r>
                    </a:p>
                    <a:p>
                      <a:pPr latinLnBrk="1"/>
                      <a:r>
                        <a:rPr lang="en-US" altLang="ko-KR" sz="13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06</a:t>
                      </a:r>
                    </a:p>
                    <a:p>
                      <a:pPr latinLnBrk="1"/>
                      <a:r>
                        <a:rPr lang="en-US" altLang="ko-KR" sz="13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07</a:t>
                      </a:r>
                    </a:p>
                    <a:p>
                      <a:pPr latinLnBrk="1"/>
                      <a:r>
                        <a:rPr lang="en-US" altLang="ko-KR" sz="13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08</a:t>
                      </a:r>
                    </a:p>
                    <a:p>
                      <a:pPr latinLnBrk="1"/>
                      <a:r>
                        <a:rPr lang="en-US" altLang="ko-KR" sz="13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09</a:t>
                      </a:r>
                    </a:p>
                    <a:p>
                      <a:pPr latinLnBrk="1"/>
                      <a:r>
                        <a:rPr lang="en-US" altLang="ko-KR" sz="13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10</a:t>
                      </a:r>
                    </a:p>
                    <a:p>
                      <a:pPr latinLnBrk="1"/>
                      <a:r>
                        <a:rPr lang="en-US" altLang="ko-KR" sz="13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11</a:t>
                      </a:r>
                    </a:p>
                    <a:p>
                      <a:pPr latinLnBrk="1"/>
                      <a:r>
                        <a:rPr lang="en-US" altLang="ko-KR" sz="13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12</a:t>
                      </a:r>
                    </a:p>
                    <a:p>
                      <a:pPr latinLnBrk="1"/>
                      <a:r>
                        <a:rPr lang="en-US" altLang="ko-KR" sz="13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13</a:t>
                      </a: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inFp</a:t>
                      </a:r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en-US" altLang="ko-KR" sz="13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outFp</a:t>
                      </a:r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= None, None</a:t>
                      </a:r>
                    </a:p>
                    <a:p>
                      <a:pPr latinLnBrk="1"/>
                      <a:r>
                        <a:rPr lang="en-US" altLang="ko-KR" sz="13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inStr</a:t>
                      </a:r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= "“</a:t>
                      </a:r>
                    </a:p>
                    <a:p>
                      <a:pPr latinLnBrk="1"/>
                      <a:endParaRPr lang="en-US" altLang="ko-KR" sz="1300" dirty="0"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latinLnBrk="1"/>
                      <a:r>
                        <a:rPr lang="en-US" altLang="ko-KR" sz="13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inFp</a:t>
                      </a:r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= open("C:/Windows/win.ini", "r")</a:t>
                      </a:r>
                    </a:p>
                    <a:p>
                      <a:pPr latinLnBrk="1"/>
                      <a:r>
                        <a:rPr lang="en-US" altLang="ko-KR" sz="13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outFp</a:t>
                      </a:r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= open("C:/Temp/data3.txt", "w")</a:t>
                      </a:r>
                    </a:p>
                    <a:p>
                      <a:pPr latinLnBrk="1"/>
                      <a:endParaRPr lang="en-US" altLang="ko-KR" sz="1300" dirty="0"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latinLnBrk="1"/>
                      <a:r>
                        <a:rPr lang="en-US" altLang="ko-KR" sz="13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inList</a:t>
                      </a:r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= </a:t>
                      </a:r>
                      <a:r>
                        <a:rPr lang="en-US" altLang="ko-KR" sz="13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inFp.readlines</a:t>
                      </a:r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</a:t>
                      </a:r>
                    </a:p>
                    <a:p>
                      <a:pPr latinLnBrk="1"/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for </a:t>
                      </a:r>
                      <a:r>
                        <a:rPr lang="en-US" altLang="ko-KR" sz="13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inStr</a:t>
                      </a:r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in </a:t>
                      </a:r>
                      <a:r>
                        <a:rPr lang="en-US" altLang="ko-KR" sz="13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inList</a:t>
                      </a:r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:</a:t>
                      </a:r>
                    </a:p>
                    <a:p>
                      <a:pPr latinLnBrk="1"/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</a:t>
                      </a:r>
                      <a:r>
                        <a:rPr lang="en-US" altLang="ko-KR" sz="13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outFp.writelines</a:t>
                      </a:r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en-US" altLang="ko-KR" sz="13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inStr</a:t>
                      </a:r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</a:p>
                    <a:p>
                      <a:pPr latinLnBrk="1"/>
                      <a:endParaRPr lang="en-US" altLang="ko-KR" sz="1300" dirty="0"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latinLnBrk="1"/>
                      <a:r>
                        <a:rPr lang="en-US" altLang="ko-KR" sz="13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inFp.close</a:t>
                      </a:r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</a:t>
                      </a:r>
                    </a:p>
                    <a:p>
                      <a:pPr latinLnBrk="1"/>
                      <a:r>
                        <a:rPr lang="en-US" altLang="ko-KR" sz="13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outFp.close</a:t>
                      </a:r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</a:t>
                      </a:r>
                    </a:p>
                    <a:p>
                      <a:pPr latinLnBrk="1"/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print("--- </a:t>
                      </a:r>
                      <a:r>
                        <a:rPr lang="ko-KR" altLang="en-US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파일이 정상적으로 복사되었음 </a:t>
                      </a:r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---")</a:t>
                      </a:r>
                    </a:p>
                  </a:txBody>
                  <a:tcPr marT="60960" marB="60960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60687457"/>
                  </a:ext>
                </a:extLst>
              </a:tr>
            </a:tbl>
          </a:graphicData>
        </a:graphic>
      </p:graphicFrame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7095" y="3382103"/>
            <a:ext cx="2485535" cy="6687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3409999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/>
              <a:t>S</a:t>
            </a:r>
            <a:r>
              <a:rPr lang="en-US" altLang="ko-KR" dirty="0"/>
              <a:t>ection</a:t>
            </a:r>
            <a:r>
              <a:rPr lang="en-US" altLang="ko-KR" sz="2200" dirty="0"/>
              <a:t> 06 </a:t>
            </a:r>
            <a:r>
              <a:rPr lang="ko-KR" altLang="en-US" sz="2200" dirty="0"/>
              <a:t>이진 파일 입출력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이진 파일의 개념</a:t>
            </a:r>
            <a:endParaRPr lang="en-US" altLang="ko-KR" dirty="0"/>
          </a:p>
          <a:p>
            <a:pPr lvl="1"/>
            <a:r>
              <a:rPr lang="ko-KR" altLang="en-US" dirty="0"/>
              <a:t>이진</a:t>
            </a:r>
            <a:r>
              <a:rPr lang="en-US" altLang="ko-KR" dirty="0"/>
              <a:t>(Binary) </a:t>
            </a:r>
            <a:r>
              <a:rPr lang="ko-KR" altLang="en-US" dirty="0"/>
              <a:t>파일은 글자가 아닌 비트</a:t>
            </a:r>
            <a:r>
              <a:rPr lang="en-US" altLang="ko-KR" dirty="0"/>
              <a:t>(Bit) </a:t>
            </a:r>
            <a:r>
              <a:rPr lang="ko-KR" altLang="en-US" dirty="0"/>
              <a:t>단위로 의미가 있는 파일</a:t>
            </a:r>
            <a:endParaRPr lang="en-US" altLang="ko-KR" dirty="0"/>
          </a:p>
          <a:p>
            <a:pPr lvl="1"/>
            <a:r>
              <a:rPr lang="ko-KR" altLang="en-US" dirty="0"/>
              <a:t>그림 파일</a:t>
            </a:r>
            <a:r>
              <a:rPr lang="en-US" altLang="ko-KR" dirty="0"/>
              <a:t>, </a:t>
            </a:r>
            <a:r>
              <a:rPr lang="ko-KR" altLang="en-US" dirty="0"/>
              <a:t>음악 파일</a:t>
            </a:r>
            <a:r>
              <a:rPr lang="en-US" altLang="ko-KR" dirty="0"/>
              <a:t>, </a:t>
            </a:r>
            <a:r>
              <a:rPr lang="ko-KR" altLang="en-US" dirty="0"/>
              <a:t>동영상 파일</a:t>
            </a:r>
            <a:r>
              <a:rPr lang="en-US" altLang="ko-KR" dirty="0"/>
              <a:t>, </a:t>
            </a:r>
            <a:r>
              <a:rPr lang="ko-KR" altLang="en-US" dirty="0"/>
              <a:t>엑셀 파일</a:t>
            </a:r>
            <a:r>
              <a:rPr lang="en-US" altLang="ko-KR" dirty="0"/>
              <a:t>, </a:t>
            </a:r>
            <a:r>
              <a:rPr lang="ko-KR" altLang="en-US" dirty="0"/>
              <a:t>실행 </a:t>
            </a:r>
            <a:r>
              <a:rPr lang="en-US" altLang="ko-KR" dirty="0"/>
              <a:t>EXE </a:t>
            </a:r>
            <a:r>
              <a:rPr lang="ko-KR" altLang="en-US" dirty="0"/>
              <a:t>파일 등이 모두 이진 파일</a:t>
            </a:r>
            <a:endParaRPr lang="en-US" altLang="ko-KR" dirty="0"/>
          </a:p>
          <a:p>
            <a:pPr lvl="1"/>
            <a:r>
              <a:rPr lang="ko-KR" altLang="en-US" dirty="0"/>
              <a:t>텍스트 파일과 이진 파일을 구분하는 간단한 방법은 파일을 메모장에서 열어 보는 것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76A5187-0545-19EE-2AFB-490B43CEFF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7637" y="2753925"/>
            <a:ext cx="4968727" cy="1425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29599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sz="2200"/>
              <a:t>S</a:t>
            </a:r>
            <a:r>
              <a:rPr lang="en-US" altLang="ko-KR"/>
              <a:t>ection</a:t>
            </a:r>
            <a:r>
              <a:rPr lang="en-US" altLang="ko-KR" sz="2200"/>
              <a:t> 06 </a:t>
            </a:r>
            <a:r>
              <a:rPr lang="ko-KR" altLang="en-US" sz="2200"/>
              <a:t>이진 파일 입출력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이진 파일 복사</a:t>
            </a:r>
          </a:p>
          <a:p>
            <a:pPr lvl="1">
              <a:defRPr/>
            </a:pPr>
            <a:r>
              <a:rPr lang="ko-KR" altLang="en-US"/>
              <a:t>이진 파일을 복사해서 새로운 이진 파일로 만드는 코드</a:t>
            </a:r>
            <a:endParaRPr lang="en-US" altLang="ko-KR"/>
          </a:p>
        </p:txBody>
      </p:sp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1826695" y="1988840"/>
          <a:ext cx="4913544" cy="343141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12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323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9003">
                <a:tc gridSpan="2"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en-US" altLang="ko-KR" sz="1300">
                          <a:latin typeface="D2Coding"/>
                          <a:ea typeface="D2Coding"/>
                        </a:rPr>
                        <a:t>Code05-23.py</a:t>
                      </a:r>
                      <a:endParaRPr lang="ko-KR" altLang="en-US" sz="1300">
                        <a:latin typeface="D2Coding"/>
                        <a:ea typeface="D2Coding"/>
                      </a:endParaRP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11376"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en-US" altLang="ko-KR" sz="1300">
                          <a:solidFill>
                            <a:schemeClr val="accent1"/>
                          </a:solidFill>
                          <a:latin typeface="D2Coding"/>
                          <a:ea typeface="D2Coding"/>
                        </a:rPr>
                        <a:t>01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300">
                          <a:solidFill>
                            <a:schemeClr val="accent1"/>
                          </a:solidFill>
                          <a:latin typeface="D2Coding"/>
                          <a:ea typeface="D2Coding"/>
                        </a:rPr>
                        <a:t>02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300">
                          <a:solidFill>
                            <a:schemeClr val="accent1"/>
                          </a:solidFill>
                          <a:latin typeface="D2Coding"/>
                          <a:ea typeface="D2Coding"/>
                        </a:rPr>
                        <a:t>03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300">
                          <a:solidFill>
                            <a:schemeClr val="accent1"/>
                          </a:solidFill>
                          <a:latin typeface="D2Coding"/>
                          <a:ea typeface="D2Coding"/>
                        </a:rPr>
                        <a:t>04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300">
                          <a:solidFill>
                            <a:schemeClr val="accent1"/>
                          </a:solidFill>
                          <a:latin typeface="D2Coding"/>
                          <a:ea typeface="D2Coding"/>
                        </a:rPr>
                        <a:t>05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300">
                          <a:solidFill>
                            <a:schemeClr val="accent1"/>
                          </a:solidFill>
                          <a:latin typeface="D2Coding"/>
                          <a:ea typeface="D2Coding"/>
                        </a:rPr>
                        <a:t>06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300">
                          <a:solidFill>
                            <a:schemeClr val="accent1"/>
                          </a:solidFill>
                          <a:latin typeface="D2Coding"/>
                          <a:ea typeface="D2Coding"/>
                        </a:rPr>
                        <a:t>07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300">
                          <a:solidFill>
                            <a:schemeClr val="accent1"/>
                          </a:solidFill>
                          <a:latin typeface="D2Coding"/>
                          <a:ea typeface="D2Coding"/>
                        </a:rPr>
                        <a:t>08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300">
                          <a:solidFill>
                            <a:schemeClr val="accent1"/>
                          </a:solidFill>
                          <a:latin typeface="D2Coding"/>
                          <a:ea typeface="D2Coding"/>
                        </a:rPr>
                        <a:t>09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300">
                          <a:solidFill>
                            <a:schemeClr val="accent1"/>
                          </a:solidFill>
                          <a:latin typeface="D2Coding"/>
                          <a:ea typeface="D2Coding"/>
                        </a:rPr>
                        <a:t>10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300">
                          <a:solidFill>
                            <a:schemeClr val="accent1"/>
                          </a:solidFill>
                          <a:latin typeface="D2Coding"/>
                          <a:ea typeface="D2Coding"/>
                        </a:rPr>
                        <a:t>11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300">
                          <a:solidFill>
                            <a:schemeClr val="accent1"/>
                          </a:solidFill>
                          <a:latin typeface="D2Coding"/>
                          <a:ea typeface="D2Coding"/>
                        </a:rPr>
                        <a:t>12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300">
                          <a:solidFill>
                            <a:schemeClr val="accent1"/>
                          </a:solidFill>
                          <a:latin typeface="D2Coding"/>
                          <a:ea typeface="D2Coding"/>
                        </a:rPr>
                        <a:t>13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300">
                          <a:solidFill>
                            <a:schemeClr val="accent1"/>
                          </a:solidFill>
                          <a:latin typeface="D2Coding"/>
                          <a:ea typeface="D2Coding"/>
                        </a:rPr>
                        <a:t>14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300">
                          <a:solidFill>
                            <a:schemeClr val="accent1"/>
                          </a:solidFill>
                          <a:latin typeface="D2Coding"/>
                          <a:ea typeface="D2Coding"/>
                        </a:rPr>
                        <a:t>15</a:t>
                      </a: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en-US" altLang="ko-KR" sz="1300">
                          <a:latin typeface="D2Coding"/>
                          <a:ea typeface="D2Coding"/>
                        </a:rPr>
                        <a:t>inFp, outFp = None, None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300">
                          <a:latin typeface="D2Coding"/>
                          <a:ea typeface="D2Coding"/>
                        </a:rPr>
                        <a:t>inStr = "“</a:t>
                      </a:r>
                    </a:p>
                    <a:p>
                      <a:pPr lvl="0" latinLnBrk="1">
                        <a:defRPr/>
                      </a:pPr>
                      <a:endParaRPr lang="en-US" altLang="ko-KR" sz="1300">
                        <a:latin typeface="D2Coding"/>
                        <a:ea typeface="D2Coding"/>
                      </a:endParaRPr>
                    </a:p>
                    <a:p>
                      <a:pPr lvl="0" latinLnBrk="1">
                        <a:defRPr/>
                      </a:pPr>
                      <a:r>
                        <a:rPr lang="en-US" altLang="ko-KR" sz="1300">
                          <a:latin typeface="D2Coding"/>
                          <a:ea typeface="D2Coding"/>
                        </a:rPr>
                        <a:t>inFp = open("C:/Windows/write.exe", "rb")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300">
                          <a:latin typeface="D2Coding"/>
                          <a:ea typeface="D2Coding"/>
                        </a:rPr>
                        <a:t>outFp = open("C:/Temp/write.exe", "wb")</a:t>
                      </a:r>
                    </a:p>
                    <a:p>
                      <a:pPr lvl="0" latinLnBrk="1">
                        <a:defRPr/>
                      </a:pPr>
                      <a:endParaRPr lang="en-US" altLang="ko-KR" sz="1300">
                        <a:latin typeface="D2Coding"/>
                        <a:ea typeface="D2Coding"/>
                      </a:endParaRPr>
                    </a:p>
                    <a:p>
                      <a:pPr lvl="0" latinLnBrk="1">
                        <a:defRPr/>
                      </a:pPr>
                      <a:r>
                        <a:rPr lang="en-US" altLang="ko-KR" sz="1300">
                          <a:latin typeface="D2Coding"/>
                          <a:ea typeface="D2Coding"/>
                        </a:rPr>
                        <a:t>while True :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300">
                          <a:latin typeface="D2Coding"/>
                          <a:ea typeface="D2Coding"/>
                        </a:rPr>
                        <a:t>    inStr = inFp.read(1)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300">
                          <a:latin typeface="D2Coding"/>
                          <a:ea typeface="D2Coding"/>
                        </a:rPr>
                        <a:t>    if not inStr :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300">
                          <a:latin typeface="D2Coding"/>
                          <a:ea typeface="D2Coding"/>
                        </a:rPr>
                        <a:t>        break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300">
                          <a:latin typeface="D2Coding"/>
                          <a:ea typeface="D2Coding"/>
                        </a:rPr>
                        <a:t>    outFp.write(inStr)</a:t>
                      </a:r>
                    </a:p>
                    <a:p>
                      <a:pPr lvl="0" latinLnBrk="1">
                        <a:defRPr/>
                      </a:pPr>
                      <a:endParaRPr lang="en-US" altLang="ko-KR" sz="1300">
                        <a:latin typeface="D2Coding"/>
                        <a:ea typeface="D2Coding"/>
                      </a:endParaRPr>
                    </a:p>
                    <a:p>
                      <a:pPr lvl="0" latinLnBrk="1">
                        <a:defRPr/>
                      </a:pPr>
                      <a:r>
                        <a:rPr lang="en-US" altLang="ko-KR" sz="1300">
                          <a:latin typeface="D2Coding"/>
                          <a:ea typeface="D2Coding"/>
                        </a:rPr>
                        <a:t>inFp.close()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300">
                          <a:latin typeface="D2Coding"/>
                          <a:ea typeface="D2Coding"/>
                        </a:rPr>
                        <a:t>outFp.close()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300">
                          <a:latin typeface="D2Coding"/>
                          <a:ea typeface="D2Coding"/>
                        </a:rPr>
                        <a:t>print("--- </a:t>
                      </a:r>
                      <a:r>
                        <a:rPr lang="ko-KR" altLang="en-US" sz="1300">
                          <a:latin typeface="D2Coding"/>
                          <a:ea typeface="D2Coding"/>
                        </a:rPr>
                        <a:t>이진 파일이 정상적으로 복사되었음 </a:t>
                      </a:r>
                      <a:r>
                        <a:rPr lang="en-US" altLang="ko-KR" sz="1300">
                          <a:latin typeface="D2Coding"/>
                          <a:ea typeface="D2Coding"/>
                        </a:rPr>
                        <a:t>---")</a:t>
                      </a:r>
                    </a:p>
                  </a:txBody>
                  <a:tcPr marT="60960" marB="60960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9698" name="Picture 2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5157065" y="3879050"/>
            <a:ext cx="3150350" cy="7344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/>
              <a:t>S</a:t>
            </a:r>
            <a:r>
              <a:rPr lang="en-US" altLang="ko-KR" dirty="0"/>
              <a:t>ection</a:t>
            </a:r>
            <a:r>
              <a:rPr lang="en-US" altLang="ko-KR" sz="2200" dirty="0"/>
              <a:t> 02</a:t>
            </a:r>
            <a:r>
              <a:rPr lang="ko-KR" altLang="en-US" dirty="0"/>
              <a:t> 기본 위젯</a:t>
            </a:r>
            <a:endParaRPr lang="ko-KR" altLang="en-US" sz="2200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err="1"/>
              <a:t>윈도창</a:t>
            </a:r>
            <a:endParaRPr lang="en-US" altLang="ko-KR" dirty="0"/>
          </a:p>
          <a:p>
            <a:pPr lvl="1"/>
            <a:r>
              <a:rPr lang="ko-KR" altLang="en-US" dirty="0"/>
              <a:t>크기를 고정할 수도 있음</a:t>
            </a:r>
            <a:endParaRPr lang="en-US" altLang="ko-KR" dirty="0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288E2FC2-5160-1262-88C3-92A606742A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7302759"/>
              </p:ext>
            </p:extLst>
          </p:nvPr>
        </p:nvGraphicFramePr>
        <p:xfrm>
          <a:off x="1444153" y="1988840"/>
          <a:ext cx="6773252" cy="252907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85356">
                  <a:extLst>
                    <a:ext uri="{9D8B030D-6E8A-4147-A177-3AD203B41FA5}">
                      <a16:colId xmlns:a16="http://schemas.microsoft.com/office/drawing/2014/main" val="1979477299"/>
                    </a:ext>
                  </a:extLst>
                </a:gridCol>
                <a:gridCol w="6287896">
                  <a:extLst>
                    <a:ext uri="{9D8B030D-6E8A-4147-A177-3AD203B41FA5}">
                      <a16:colId xmlns:a16="http://schemas.microsoft.com/office/drawing/2014/main" val="2129140947"/>
                    </a:ext>
                  </a:extLst>
                </a:gridCol>
              </a:tblGrid>
              <a:tr h="456433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Code05-02.py</a:t>
                      </a:r>
                      <a:endParaRPr lang="ko-KR" altLang="en-US" sz="1600" dirty="0"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352756829"/>
                  </a:ext>
                </a:extLst>
              </a:tr>
              <a:tr h="197383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01</a:t>
                      </a:r>
                    </a:p>
                    <a:p>
                      <a:pPr latinLnBrk="1"/>
                      <a:r>
                        <a:rPr lang="en-US" altLang="ko-KR" sz="16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02</a:t>
                      </a:r>
                    </a:p>
                    <a:p>
                      <a:pPr latinLnBrk="1"/>
                      <a:r>
                        <a:rPr lang="en-US" altLang="ko-KR" sz="16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03</a:t>
                      </a:r>
                    </a:p>
                    <a:p>
                      <a:pPr latinLnBrk="1"/>
                      <a:r>
                        <a:rPr lang="en-US" altLang="ko-KR" sz="16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04</a:t>
                      </a:r>
                    </a:p>
                    <a:p>
                      <a:pPr latinLnBrk="1"/>
                      <a:r>
                        <a:rPr lang="en-US" altLang="ko-KR" sz="16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05</a:t>
                      </a:r>
                    </a:p>
                    <a:p>
                      <a:pPr latinLnBrk="1"/>
                      <a:r>
                        <a:rPr lang="en-US" altLang="ko-KR" sz="16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06</a:t>
                      </a:r>
                    </a:p>
                    <a:p>
                      <a:pPr latinLnBrk="1"/>
                      <a:r>
                        <a:rPr lang="en-US" altLang="ko-KR" sz="16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07</a:t>
                      </a:r>
                    </a:p>
                    <a:p>
                      <a:pPr latinLnBrk="1"/>
                      <a:r>
                        <a:rPr lang="en-US" altLang="ko-KR" sz="16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08</a:t>
                      </a: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from </a:t>
                      </a:r>
                      <a:r>
                        <a:rPr lang="en-US" altLang="ko-KR" sz="16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tkinter</a:t>
                      </a:r>
                      <a:r>
                        <a:rPr lang="en-US" altLang="ko-KR" sz="16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import *</a:t>
                      </a:r>
                    </a:p>
                    <a:p>
                      <a:pPr latinLnBrk="1"/>
                      <a:endParaRPr lang="en-US" altLang="ko-KR" sz="1600" dirty="0"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latinLnBrk="1"/>
                      <a:r>
                        <a:rPr lang="en-US" altLang="ko-KR" sz="16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window = Tk()</a:t>
                      </a:r>
                    </a:p>
                    <a:p>
                      <a:pPr latinLnBrk="1"/>
                      <a:r>
                        <a:rPr lang="en-US" altLang="ko-KR" sz="16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window.title</a:t>
                      </a:r>
                      <a:r>
                        <a:rPr lang="en-US" altLang="ko-KR" sz="16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("</a:t>
                      </a:r>
                      <a:r>
                        <a:rPr lang="ko-KR" altLang="en-US" sz="16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윈도창</a:t>
                      </a:r>
                      <a:r>
                        <a:rPr lang="ko-KR" altLang="en-US" sz="16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연습</a:t>
                      </a:r>
                      <a:r>
                        <a:rPr lang="en-US" altLang="ko-KR" sz="16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")</a:t>
                      </a:r>
                    </a:p>
                    <a:p>
                      <a:pPr latinLnBrk="1"/>
                      <a:r>
                        <a:rPr lang="en-US" altLang="ko-KR" sz="16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window.geometry</a:t>
                      </a:r>
                      <a:r>
                        <a:rPr lang="en-US" altLang="ko-KR" sz="16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("400x100")</a:t>
                      </a:r>
                    </a:p>
                    <a:p>
                      <a:pPr latinLnBrk="1"/>
                      <a:r>
                        <a:rPr lang="en-US" altLang="ko-KR" sz="16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window.resizable</a:t>
                      </a:r>
                      <a:r>
                        <a:rPr lang="en-US" altLang="ko-KR" sz="16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(width = FALSE, height = FALSE)</a:t>
                      </a:r>
                    </a:p>
                    <a:p>
                      <a:pPr latinLnBrk="1"/>
                      <a:endParaRPr lang="en-US" altLang="ko-KR" sz="1600" dirty="0"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latinLnBrk="1"/>
                      <a:r>
                        <a:rPr lang="en-US" altLang="ko-KR" sz="16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window.mainloop</a:t>
                      </a:r>
                      <a:r>
                        <a:rPr lang="en-US" altLang="ko-KR" sz="16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</a:t>
                      </a:r>
                      <a:endParaRPr lang="ko-KR" altLang="en-US" sz="1600" dirty="0"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T="60960" marB="60960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60687457"/>
                  </a:ext>
                </a:extLst>
              </a:tr>
            </a:tbl>
          </a:graphicData>
        </a:graphic>
      </p:graphicFrame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7085" y="2348880"/>
            <a:ext cx="2615294" cy="9349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0176038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/>
              <a:t>S</a:t>
            </a:r>
            <a:r>
              <a:rPr lang="en-US" altLang="ko-KR" dirty="0"/>
              <a:t>ection</a:t>
            </a:r>
            <a:r>
              <a:rPr lang="en-US" altLang="ko-KR" sz="2200" dirty="0"/>
              <a:t> 06 </a:t>
            </a:r>
            <a:r>
              <a:rPr lang="ko-KR" altLang="en-US" sz="2200" dirty="0"/>
              <a:t>이진 파일 입출력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프로그램 </a:t>
            </a:r>
            <a:r>
              <a:rPr lang="en-US" altLang="ko-KR" dirty="0"/>
              <a:t>2] </a:t>
            </a:r>
            <a:r>
              <a:rPr lang="ko-KR" altLang="en-US" dirty="0"/>
              <a:t>완성</a:t>
            </a:r>
            <a:endParaRPr lang="en-US" altLang="ko-KR" dirty="0"/>
          </a:p>
          <a:p>
            <a:pPr lvl="1"/>
            <a:r>
              <a:rPr lang="ko-KR" altLang="en-US" dirty="0"/>
              <a:t>사진 파일을 읽어서 출력하되</a:t>
            </a:r>
            <a:r>
              <a:rPr lang="en-US" altLang="ko-KR" dirty="0"/>
              <a:t>, </a:t>
            </a:r>
            <a:r>
              <a:rPr lang="ko-KR" altLang="en-US" dirty="0"/>
              <a:t>이진 파일 처리가 가능하도록 특별한 용도의 흑백 파일</a:t>
            </a:r>
            <a:r>
              <a:rPr lang="en-US" altLang="ko-KR" dirty="0"/>
              <a:t>(*.raw)</a:t>
            </a:r>
            <a:r>
              <a:rPr lang="ko-KR" altLang="en-US" dirty="0"/>
              <a:t>을 사용</a:t>
            </a:r>
            <a:endParaRPr lang="en-US" altLang="ko-KR" dirty="0"/>
          </a:p>
          <a:p>
            <a:pPr lvl="1"/>
            <a:r>
              <a:rPr lang="en-US" altLang="ko-KR" dirty="0"/>
              <a:t>RAW </a:t>
            </a:r>
            <a:r>
              <a:rPr lang="ko-KR" altLang="en-US" dirty="0"/>
              <a:t>사진 파일의 구조 이해</a:t>
            </a:r>
            <a:endParaRPr lang="en-US" altLang="ko-KR" dirty="0"/>
          </a:p>
          <a:p>
            <a:pPr lvl="2"/>
            <a:r>
              <a:rPr lang="en-US" altLang="ko-KR" dirty="0"/>
              <a:t>256×256</a:t>
            </a:r>
            <a:r>
              <a:rPr lang="ko-KR" altLang="en-US" dirty="0"/>
              <a:t>픽셀 크기의 </a:t>
            </a:r>
            <a:r>
              <a:rPr lang="en-US" altLang="ko-KR" dirty="0"/>
              <a:t>0</a:t>
            </a:r>
            <a:r>
              <a:rPr lang="ko-KR" altLang="en-US" dirty="0"/>
              <a:t>부터 </a:t>
            </a:r>
            <a:r>
              <a:rPr lang="en-US" altLang="ko-KR" dirty="0"/>
              <a:t>255</a:t>
            </a:r>
            <a:r>
              <a:rPr lang="ko-KR" altLang="en-US" dirty="0"/>
              <a:t>까지 밝기로 구분되는 </a:t>
            </a:r>
            <a:r>
              <a:rPr lang="ko-KR" altLang="en-US" dirty="0" err="1"/>
              <a:t>그레이</a:t>
            </a:r>
            <a:r>
              <a:rPr lang="en-US" altLang="ko-KR" dirty="0"/>
              <a:t>(Gray) </a:t>
            </a:r>
            <a:r>
              <a:rPr lang="ko-KR" altLang="en-US" dirty="0"/>
              <a:t>이미지</a:t>
            </a:r>
            <a:endParaRPr lang="en-US" altLang="ko-KR" dirty="0"/>
          </a:p>
          <a:p>
            <a:pPr lvl="2"/>
            <a:r>
              <a:rPr lang="ko-KR" altLang="en-US" dirty="0" err="1"/>
              <a:t>픽셀값이</a:t>
            </a:r>
            <a:r>
              <a:rPr lang="ko-KR" altLang="en-US" dirty="0"/>
              <a:t> </a:t>
            </a:r>
            <a:r>
              <a:rPr lang="en-US" altLang="ko-KR" dirty="0"/>
              <a:t>0</a:t>
            </a:r>
            <a:r>
              <a:rPr lang="ko-KR" altLang="en-US" dirty="0"/>
              <a:t>에 가까울수록 검은색에 가까운 회색</a:t>
            </a:r>
            <a:r>
              <a:rPr lang="en-US" altLang="ko-KR" dirty="0"/>
              <a:t>, 255</a:t>
            </a:r>
            <a:r>
              <a:rPr lang="ko-KR" altLang="en-US" dirty="0"/>
              <a:t>에 가까울수록 흰색에 가까운 회색</a:t>
            </a:r>
            <a:endParaRPr lang="en-US" altLang="ko-KR" dirty="0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5446" y="3113964"/>
            <a:ext cx="4253107" cy="2953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4150661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/>
              <a:t>S</a:t>
            </a:r>
            <a:r>
              <a:rPr lang="en-US" altLang="ko-KR" dirty="0"/>
              <a:t>ection</a:t>
            </a:r>
            <a:r>
              <a:rPr lang="en-US" altLang="ko-KR" sz="2200" dirty="0"/>
              <a:t> 06 </a:t>
            </a:r>
            <a:r>
              <a:rPr lang="ko-KR" altLang="en-US" sz="2200" dirty="0"/>
              <a:t>이진 파일 입출력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프로그램 </a:t>
            </a:r>
            <a:r>
              <a:rPr lang="en-US" altLang="ko-KR" dirty="0"/>
              <a:t>2] </a:t>
            </a:r>
            <a:r>
              <a:rPr lang="ko-KR" altLang="en-US" dirty="0"/>
              <a:t>완성</a:t>
            </a:r>
            <a:endParaRPr lang="en-US" altLang="ko-KR" dirty="0"/>
          </a:p>
          <a:p>
            <a:pPr lvl="1"/>
            <a:r>
              <a:rPr lang="ko-KR" altLang="en-US" dirty="0" err="1"/>
              <a:t>윈도창</a:t>
            </a:r>
            <a:r>
              <a:rPr lang="ko-KR" altLang="en-US" dirty="0"/>
              <a:t> 작성</a:t>
            </a:r>
            <a:endParaRPr lang="en-US" altLang="ko-KR" dirty="0"/>
          </a:p>
          <a:p>
            <a:pPr lvl="2"/>
            <a:r>
              <a:rPr lang="ko-KR" altLang="en-US" dirty="0"/>
              <a:t>기본적인 윈도창을 표시하는 간단한 코드</a:t>
            </a:r>
            <a:endParaRPr lang="en-US" altLang="ko-KR" dirty="0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D7C7B40F-0D7B-F689-2338-28AE7C0341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1611594"/>
              </p:ext>
            </p:extLst>
          </p:nvPr>
        </p:nvGraphicFramePr>
        <p:xfrm>
          <a:off x="1849197" y="2348880"/>
          <a:ext cx="5445605" cy="329740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1223">
                  <a:extLst>
                    <a:ext uri="{9D8B030D-6E8A-4147-A177-3AD203B41FA5}">
                      <a16:colId xmlns:a16="http://schemas.microsoft.com/office/drawing/2014/main" val="1979477299"/>
                    </a:ext>
                  </a:extLst>
                </a:gridCol>
                <a:gridCol w="5064382">
                  <a:extLst>
                    <a:ext uri="{9D8B030D-6E8A-4147-A177-3AD203B41FA5}">
                      <a16:colId xmlns:a16="http://schemas.microsoft.com/office/drawing/2014/main" val="2129140947"/>
                    </a:ext>
                  </a:extLst>
                </a:gridCol>
              </a:tblGrid>
              <a:tr h="308003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Code05-24.py</a:t>
                      </a:r>
                      <a:endParaRPr lang="ko-KR" altLang="en-US" sz="1300" dirty="0"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352756829"/>
                  </a:ext>
                </a:extLst>
              </a:tr>
              <a:tr h="297736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01</a:t>
                      </a:r>
                    </a:p>
                    <a:p>
                      <a:pPr latinLnBrk="1"/>
                      <a:r>
                        <a:rPr lang="en-US" altLang="ko-KR" sz="13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02</a:t>
                      </a:r>
                    </a:p>
                    <a:p>
                      <a:pPr latinLnBrk="1"/>
                      <a:r>
                        <a:rPr lang="en-US" altLang="ko-KR" sz="13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03</a:t>
                      </a:r>
                    </a:p>
                    <a:p>
                      <a:pPr latinLnBrk="1"/>
                      <a:r>
                        <a:rPr lang="en-US" altLang="ko-KR" sz="13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04</a:t>
                      </a:r>
                    </a:p>
                    <a:p>
                      <a:pPr latinLnBrk="1"/>
                      <a:r>
                        <a:rPr lang="en-US" altLang="ko-KR" sz="13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05</a:t>
                      </a:r>
                    </a:p>
                    <a:p>
                      <a:pPr latinLnBrk="1"/>
                      <a:r>
                        <a:rPr lang="en-US" altLang="ko-KR" sz="13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06</a:t>
                      </a:r>
                    </a:p>
                    <a:p>
                      <a:pPr latinLnBrk="1"/>
                      <a:r>
                        <a:rPr lang="en-US" altLang="ko-KR" sz="13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07</a:t>
                      </a:r>
                    </a:p>
                    <a:p>
                      <a:pPr latinLnBrk="1"/>
                      <a:r>
                        <a:rPr lang="en-US" altLang="ko-KR" sz="13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08</a:t>
                      </a:r>
                    </a:p>
                    <a:p>
                      <a:pPr latinLnBrk="1"/>
                      <a:r>
                        <a:rPr lang="en-US" altLang="ko-KR" sz="13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09</a:t>
                      </a:r>
                    </a:p>
                    <a:p>
                      <a:pPr latinLnBrk="1"/>
                      <a:r>
                        <a:rPr lang="en-US" altLang="ko-KR" sz="13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10</a:t>
                      </a:r>
                    </a:p>
                    <a:p>
                      <a:pPr latinLnBrk="1"/>
                      <a:r>
                        <a:rPr lang="en-US" altLang="ko-KR" sz="13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11</a:t>
                      </a:r>
                    </a:p>
                    <a:p>
                      <a:pPr latinLnBrk="1"/>
                      <a:r>
                        <a:rPr lang="en-US" altLang="ko-KR" sz="13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12</a:t>
                      </a:r>
                    </a:p>
                    <a:p>
                      <a:pPr latinLnBrk="1"/>
                      <a:r>
                        <a:rPr lang="en-US" altLang="ko-KR" sz="13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13</a:t>
                      </a:r>
                    </a:p>
                    <a:p>
                      <a:pPr latinLnBrk="1"/>
                      <a:r>
                        <a:rPr lang="en-US" altLang="ko-KR" sz="13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14</a:t>
                      </a: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from </a:t>
                      </a:r>
                      <a:r>
                        <a:rPr lang="en-US" altLang="ko-KR" sz="13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tkinter</a:t>
                      </a:r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import *</a:t>
                      </a:r>
                    </a:p>
                    <a:p>
                      <a:pPr latinLnBrk="1"/>
                      <a:endParaRPr lang="en-US" altLang="ko-KR" sz="1300" dirty="0"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latinLnBrk="1"/>
                      <a:r>
                        <a:rPr lang="en-US" altLang="ko-KR" sz="1300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## </a:t>
                      </a:r>
                      <a:r>
                        <a:rPr lang="ko-KR" altLang="en-US" sz="1300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변수 선언 부분 </a:t>
                      </a:r>
                      <a:r>
                        <a:rPr lang="en-US" altLang="ko-KR" sz="1300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##</a:t>
                      </a:r>
                    </a:p>
                    <a:p>
                      <a:pPr latinLnBrk="1"/>
                      <a:endParaRPr lang="en-US" altLang="ko-KR" sz="1300" dirty="0"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latinLnBrk="1"/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window = None</a:t>
                      </a:r>
                    </a:p>
                    <a:p>
                      <a:pPr latinLnBrk="1"/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canvas = None</a:t>
                      </a:r>
                    </a:p>
                    <a:p>
                      <a:pPr latinLnBrk="1"/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XSIZE, YSIZE = 256, 256</a:t>
                      </a:r>
                    </a:p>
                    <a:p>
                      <a:pPr latinLnBrk="1"/>
                      <a:endParaRPr lang="en-US" altLang="ko-KR" sz="1300" dirty="0"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latinLnBrk="1"/>
                      <a:r>
                        <a:rPr lang="en-US" altLang="ko-KR" sz="1300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## </a:t>
                      </a:r>
                      <a:r>
                        <a:rPr lang="ko-KR" altLang="en-US" sz="1300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메인 코드 부분 </a:t>
                      </a:r>
                      <a:r>
                        <a:rPr lang="en-US" altLang="ko-KR" sz="1300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##</a:t>
                      </a:r>
                    </a:p>
                    <a:p>
                      <a:pPr latinLnBrk="1"/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window = Tk()</a:t>
                      </a:r>
                    </a:p>
                    <a:p>
                      <a:pPr latinLnBrk="1"/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canvas = Canvas(window, height = XSIZE, width = YSIZE)</a:t>
                      </a:r>
                    </a:p>
                    <a:p>
                      <a:pPr latinLnBrk="1"/>
                      <a:endParaRPr lang="en-US" altLang="ko-KR" sz="1300" dirty="0"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latinLnBrk="1"/>
                      <a:r>
                        <a:rPr lang="en-US" altLang="ko-KR" sz="13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canvas.pack</a:t>
                      </a:r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</a:t>
                      </a:r>
                    </a:p>
                    <a:p>
                      <a:pPr latinLnBrk="1"/>
                      <a:r>
                        <a:rPr lang="en-US" altLang="ko-KR" sz="13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window.mainloop</a:t>
                      </a:r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</a:t>
                      </a:r>
                    </a:p>
                  </a:txBody>
                  <a:tcPr marT="60960" marB="60960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60687457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8CDC8120-4125-7EBE-745D-CAF2E334E3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0165" y="2478830"/>
            <a:ext cx="2961387" cy="1900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04874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/>
              <a:t>S</a:t>
            </a:r>
            <a:r>
              <a:rPr lang="en-US" altLang="ko-KR" dirty="0"/>
              <a:t>ection</a:t>
            </a:r>
            <a:r>
              <a:rPr lang="en-US" altLang="ko-KR" sz="2200" dirty="0"/>
              <a:t> 06 </a:t>
            </a:r>
            <a:r>
              <a:rPr lang="ko-KR" altLang="en-US" sz="2200" dirty="0"/>
              <a:t>이진 파일 입출력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프로그램 </a:t>
            </a:r>
            <a:r>
              <a:rPr lang="en-US" altLang="ko-KR" dirty="0"/>
              <a:t>2] </a:t>
            </a:r>
            <a:r>
              <a:rPr lang="ko-KR" altLang="en-US" dirty="0"/>
              <a:t>완성</a:t>
            </a:r>
            <a:endParaRPr lang="en-US" altLang="ko-KR" dirty="0"/>
          </a:p>
          <a:p>
            <a:pPr lvl="1"/>
            <a:r>
              <a:rPr lang="ko-KR" altLang="en-US" dirty="0" err="1"/>
              <a:t>윈도창</a:t>
            </a:r>
            <a:r>
              <a:rPr lang="ko-KR" altLang="en-US" dirty="0"/>
              <a:t> 작성</a:t>
            </a:r>
            <a:endParaRPr lang="en-US" altLang="ko-KR" dirty="0"/>
          </a:p>
          <a:p>
            <a:pPr lvl="2"/>
            <a:r>
              <a:rPr lang="en-US" altLang="ko-KR" dirty="0"/>
              <a:t>Code05-24.py</a:t>
            </a:r>
            <a:r>
              <a:rPr lang="ko-KR" altLang="en-US" dirty="0"/>
              <a:t>의 </a:t>
            </a:r>
            <a:r>
              <a:rPr lang="en-US" altLang="ko-KR" dirty="0"/>
              <a:t>11</a:t>
            </a:r>
            <a:r>
              <a:rPr lang="ko-KR" altLang="en-US" dirty="0"/>
              <a:t>행에 다음 두 행을 추가로 코딩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r>
              <a:rPr lang="ko-KR" altLang="en-US" dirty="0"/>
              <a:t>잠시 후에 이 종이</a:t>
            </a:r>
            <a:r>
              <a:rPr lang="en-US" altLang="ko-KR" dirty="0"/>
              <a:t>(paper)</a:t>
            </a:r>
            <a:r>
              <a:rPr lang="ko-KR" altLang="en-US" dirty="0"/>
              <a:t>에 점을 </a:t>
            </a:r>
            <a:r>
              <a:rPr lang="en-US" altLang="ko-KR" dirty="0"/>
              <a:t>256×256</a:t>
            </a:r>
            <a:r>
              <a:rPr lang="ko-KR" altLang="en-US" dirty="0"/>
              <a:t>개 찍어서 사진을 화면에 출력할 것</a:t>
            </a:r>
            <a:endParaRPr lang="en-US" altLang="ko-KR" dirty="0"/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586" y="1928833"/>
            <a:ext cx="5800765" cy="780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4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782" y="3113965"/>
            <a:ext cx="2900185" cy="2424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0014130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/>
              <a:t>S</a:t>
            </a:r>
            <a:r>
              <a:rPr lang="en-US" altLang="ko-KR" dirty="0"/>
              <a:t>ection</a:t>
            </a:r>
            <a:r>
              <a:rPr lang="en-US" altLang="ko-KR" sz="2200" dirty="0"/>
              <a:t> 06 </a:t>
            </a:r>
            <a:r>
              <a:rPr lang="ko-KR" altLang="en-US" sz="2200" dirty="0"/>
              <a:t>이진 파일 입출력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프로그램 </a:t>
            </a:r>
            <a:r>
              <a:rPr lang="en-US" altLang="ko-KR" dirty="0"/>
              <a:t>2] </a:t>
            </a:r>
            <a:r>
              <a:rPr lang="ko-KR" altLang="en-US" dirty="0"/>
              <a:t>완성</a:t>
            </a:r>
            <a:endParaRPr lang="en-US" altLang="ko-KR" dirty="0"/>
          </a:p>
          <a:p>
            <a:pPr lvl="1"/>
            <a:r>
              <a:rPr lang="en-US" altLang="ko-KR" dirty="0"/>
              <a:t>RAW </a:t>
            </a:r>
            <a:r>
              <a:rPr lang="ko-KR" altLang="en-US" dirty="0"/>
              <a:t>사진 파일의 화면 출력</a:t>
            </a:r>
            <a:endParaRPr lang="en-US" altLang="ko-KR" dirty="0"/>
          </a:p>
          <a:p>
            <a:pPr lvl="1"/>
            <a:endParaRPr lang="en-US" altLang="ko-KR" dirty="0"/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098" y="2288874"/>
            <a:ext cx="7277804" cy="26198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7073706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/>
              <a:t>S</a:t>
            </a:r>
            <a:r>
              <a:rPr lang="en-US" altLang="ko-KR" dirty="0"/>
              <a:t>ection</a:t>
            </a:r>
            <a:r>
              <a:rPr lang="en-US" altLang="ko-KR" sz="2200" dirty="0"/>
              <a:t> 06 </a:t>
            </a:r>
            <a:r>
              <a:rPr lang="ko-KR" altLang="en-US" sz="2200" dirty="0"/>
              <a:t>이진 파일 입출력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[</a:t>
            </a:r>
            <a:r>
              <a:rPr lang="ko-KR" altLang="en-US" dirty="0"/>
              <a:t>프로그램 </a:t>
            </a:r>
            <a:r>
              <a:rPr lang="en-US" altLang="ko-KR" dirty="0"/>
              <a:t>2] </a:t>
            </a:r>
            <a:r>
              <a:rPr lang="ko-KR" altLang="en-US" dirty="0"/>
              <a:t>완성</a:t>
            </a:r>
            <a:endParaRPr lang="en-US" altLang="ko-KR" dirty="0"/>
          </a:p>
          <a:p>
            <a:pPr lvl="1"/>
            <a:r>
              <a:rPr lang="en-US" altLang="ko-KR" dirty="0"/>
              <a:t>RAW </a:t>
            </a:r>
            <a:r>
              <a:rPr lang="ko-KR" altLang="en-US" dirty="0"/>
              <a:t>사진 파일의 화면 출력</a:t>
            </a:r>
            <a:endParaRPr lang="en-US" altLang="ko-KR" dirty="0"/>
          </a:p>
          <a:p>
            <a:pPr marL="534987" lvl="2" indent="0">
              <a:buNone/>
            </a:pPr>
            <a:r>
              <a:rPr lang="ko-KR" altLang="en-US" dirty="0"/>
              <a:t>① 디스크에 저장된 </a:t>
            </a:r>
            <a:r>
              <a:rPr lang="en-US" altLang="ko-KR" dirty="0"/>
              <a:t>RAW </a:t>
            </a:r>
            <a:r>
              <a:rPr lang="ko-KR" altLang="en-US" dirty="0"/>
              <a:t>파일을 메모리</a:t>
            </a:r>
            <a:r>
              <a:rPr lang="en-US" altLang="ko-KR" dirty="0"/>
              <a:t>(</a:t>
            </a:r>
            <a:r>
              <a:rPr lang="en-US" altLang="ko-KR" dirty="0" err="1"/>
              <a:t>inImage</a:t>
            </a:r>
            <a:r>
              <a:rPr lang="en-US" altLang="ko-KR" dirty="0"/>
              <a:t>)</a:t>
            </a:r>
            <a:r>
              <a:rPr lang="ko-KR" altLang="en-US" dirty="0"/>
              <a:t>로 불러들임</a:t>
            </a:r>
            <a:endParaRPr lang="en-US" altLang="ko-KR" dirty="0"/>
          </a:p>
          <a:p>
            <a:pPr marL="534987" lvl="2" indent="0">
              <a:buNone/>
            </a:pPr>
            <a:r>
              <a:rPr lang="en-US" altLang="ko-KR" dirty="0"/>
              <a:t>    </a:t>
            </a:r>
            <a:r>
              <a:rPr lang="en-US" altLang="ko-KR" dirty="0" err="1"/>
              <a:t>loadImage</a:t>
            </a:r>
            <a:r>
              <a:rPr lang="en-US" altLang="ko-KR" dirty="0"/>
              <a:t>( ) </a:t>
            </a:r>
            <a:r>
              <a:rPr lang="ko-KR" altLang="en-US" dirty="0"/>
              <a:t>함수에 작성</a:t>
            </a:r>
            <a:endParaRPr lang="en-US" altLang="ko-KR" dirty="0"/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661" y="2213865"/>
            <a:ext cx="3224284" cy="19877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3145029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/>
              <a:t>S</a:t>
            </a:r>
            <a:r>
              <a:rPr lang="en-US" altLang="ko-KR" dirty="0"/>
              <a:t>ection</a:t>
            </a:r>
            <a:r>
              <a:rPr lang="en-US" altLang="ko-KR" sz="2200" dirty="0"/>
              <a:t> 06 </a:t>
            </a:r>
            <a:r>
              <a:rPr lang="ko-KR" altLang="en-US" sz="2200" dirty="0"/>
              <a:t>이진 파일 입출력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프로그램 </a:t>
            </a:r>
            <a:r>
              <a:rPr lang="en-US" altLang="ko-KR" dirty="0"/>
              <a:t>2] </a:t>
            </a:r>
            <a:r>
              <a:rPr lang="ko-KR" altLang="en-US" dirty="0"/>
              <a:t>완성</a:t>
            </a:r>
            <a:endParaRPr lang="en-US" altLang="ko-KR" dirty="0"/>
          </a:p>
          <a:p>
            <a:pPr lvl="1"/>
            <a:r>
              <a:rPr lang="en-US" altLang="ko-KR" dirty="0"/>
              <a:t>RAW </a:t>
            </a:r>
            <a:r>
              <a:rPr lang="ko-KR" altLang="en-US" dirty="0"/>
              <a:t>사진 파일의 화면 출력</a:t>
            </a:r>
            <a:endParaRPr lang="en-US" altLang="ko-KR" dirty="0"/>
          </a:p>
          <a:p>
            <a:pPr marL="534987" lvl="2" indent="0">
              <a:buNone/>
            </a:pPr>
            <a:r>
              <a:rPr lang="ko-KR" altLang="en-US" dirty="0"/>
              <a:t>② 메모리</a:t>
            </a:r>
            <a:r>
              <a:rPr lang="en-US" altLang="ko-KR" dirty="0"/>
              <a:t>(</a:t>
            </a:r>
            <a:r>
              <a:rPr lang="en-US" altLang="ko-KR" dirty="0" err="1"/>
              <a:t>inImage</a:t>
            </a:r>
            <a:r>
              <a:rPr lang="en-US" altLang="ko-KR" dirty="0"/>
              <a:t>)</a:t>
            </a:r>
            <a:r>
              <a:rPr lang="ko-KR" altLang="en-US" dirty="0"/>
              <a:t>를 </a:t>
            </a:r>
            <a:r>
              <a:rPr lang="ko-KR" altLang="en-US" dirty="0" err="1"/>
              <a:t>윈도창에</a:t>
            </a:r>
            <a:r>
              <a:rPr lang="ko-KR" altLang="en-US" dirty="0"/>
              <a:t> 출력하는 기능은 </a:t>
            </a:r>
            <a:r>
              <a:rPr lang="en-US" altLang="ko-KR" dirty="0" err="1"/>
              <a:t>displayImage</a:t>
            </a:r>
            <a:r>
              <a:rPr lang="en-US" altLang="ko-KR" dirty="0"/>
              <a:t>() </a:t>
            </a:r>
            <a:r>
              <a:rPr lang="ko-KR" altLang="en-US" dirty="0"/>
              <a:t>함수에 구현 </a:t>
            </a:r>
            <a:endParaRPr lang="en-US" altLang="ko-KR" dirty="0"/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570" y="1988840"/>
            <a:ext cx="6300700" cy="24214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6494175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/>
              <a:t>S</a:t>
            </a:r>
            <a:r>
              <a:rPr lang="en-US" altLang="ko-KR" dirty="0"/>
              <a:t>ection</a:t>
            </a:r>
            <a:r>
              <a:rPr lang="en-US" altLang="ko-KR" sz="2200" dirty="0"/>
              <a:t> 06 </a:t>
            </a:r>
            <a:r>
              <a:rPr lang="ko-KR" altLang="en-US" sz="2200" dirty="0"/>
              <a:t>이진 파일 입출력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프로그램 </a:t>
            </a:r>
            <a:r>
              <a:rPr lang="en-US" altLang="ko-KR" dirty="0"/>
              <a:t>2] </a:t>
            </a:r>
            <a:r>
              <a:rPr lang="ko-KR" altLang="en-US" dirty="0"/>
              <a:t>완성</a:t>
            </a:r>
            <a:endParaRPr lang="en-US" altLang="ko-KR" dirty="0"/>
          </a:p>
          <a:p>
            <a:pPr lvl="1"/>
            <a:endParaRPr lang="en-US" altLang="ko-KR" dirty="0"/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A644B288-E096-02F6-2C33-9D64E9A505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873823"/>
              </p:ext>
            </p:extLst>
          </p:nvPr>
        </p:nvGraphicFramePr>
        <p:xfrm>
          <a:off x="1376645" y="1628800"/>
          <a:ext cx="6390710" cy="36904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1223">
                  <a:extLst>
                    <a:ext uri="{9D8B030D-6E8A-4147-A177-3AD203B41FA5}">
                      <a16:colId xmlns:a16="http://schemas.microsoft.com/office/drawing/2014/main" val="1979477299"/>
                    </a:ext>
                  </a:extLst>
                </a:gridCol>
                <a:gridCol w="6009487">
                  <a:extLst>
                    <a:ext uri="{9D8B030D-6E8A-4147-A177-3AD203B41FA5}">
                      <a16:colId xmlns:a16="http://schemas.microsoft.com/office/drawing/2014/main" val="2129140947"/>
                    </a:ext>
                  </a:extLst>
                </a:gridCol>
              </a:tblGrid>
              <a:tr h="365760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Code05-25.py</a:t>
                      </a:r>
                      <a:endParaRPr lang="ko-KR" altLang="en-US" sz="1300" dirty="0"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352756829"/>
                  </a:ext>
                </a:extLst>
              </a:tr>
              <a:tr h="332465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01</a:t>
                      </a:r>
                    </a:p>
                    <a:p>
                      <a:pPr latinLnBrk="1"/>
                      <a:r>
                        <a:rPr lang="en-US" altLang="ko-KR" sz="13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02</a:t>
                      </a:r>
                    </a:p>
                    <a:p>
                      <a:pPr latinLnBrk="1"/>
                      <a:r>
                        <a:rPr lang="en-US" altLang="ko-KR" sz="13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03</a:t>
                      </a:r>
                    </a:p>
                    <a:p>
                      <a:pPr latinLnBrk="1"/>
                      <a:r>
                        <a:rPr lang="en-US" altLang="ko-KR" sz="13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04</a:t>
                      </a:r>
                    </a:p>
                    <a:p>
                      <a:pPr latinLnBrk="1"/>
                      <a:r>
                        <a:rPr lang="en-US" altLang="ko-KR" sz="13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05</a:t>
                      </a:r>
                    </a:p>
                    <a:p>
                      <a:pPr latinLnBrk="1"/>
                      <a:r>
                        <a:rPr lang="en-US" altLang="ko-KR" sz="13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06</a:t>
                      </a:r>
                    </a:p>
                    <a:p>
                      <a:pPr latinLnBrk="1"/>
                      <a:r>
                        <a:rPr lang="en-US" altLang="ko-KR" sz="13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07</a:t>
                      </a:r>
                    </a:p>
                    <a:p>
                      <a:pPr latinLnBrk="1"/>
                      <a:r>
                        <a:rPr lang="en-US" altLang="ko-KR" sz="13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08</a:t>
                      </a:r>
                    </a:p>
                    <a:p>
                      <a:pPr latinLnBrk="1"/>
                      <a:r>
                        <a:rPr lang="en-US" altLang="ko-KR" sz="13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09</a:t>
                      </a:r>
                    </a:p>
                    <a:p>
                      <a:pPr latinLnBrk="1"/>
                      <a:r>
                        <a:rPr lang="en-US" altLang="ko-KR" sz="13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10</a:t>
                      </a:r>
                    </a:p>
                    <a:p>
                      <a:pPr latinLnBrk="1"/>
                      <a:r>
                        <a:rPr lang="en-US" altLang="ko-KR" sz="13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11</a:t>
                      </a:r>
                    </a:p>
                    <a:p>
                      <a:pPr latinLnBrk="1"/>
                      <a:r>
                        <a:rPr lang="en-US" altLang="ko-KR" sz="13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12</a:t>
                      </a:r>
                    </a:p>
                    <a:p>
                      <a:pPr latinLnBrk="1"/>
                      <a:r>
                        <a:rPr lang="en-US" altLang="ko-KR" sz="13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13</a:t>
                      </a:r>
                    </a:p>
                    <a:p>
                      <a:pPr latinLnBrk="1"/>
                      <a:r>
                        <a:rPr lang="en-US" altLang="ko-KR" sz="13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14</a:t>
                      </a:r>
                    </a:p>
                    <a:p>
                      <a:pPr latinLnBrk="1"/>
                      <a:r>
                        <a:rPr lang="en-US" altLang="ko-KR" sz="13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15</a:t>
                      </a:r>
                    </a:p>
                    <a:p>
                      <a:pPr latinLnBrk="1"/>
                      <a:r>
                        <a:rPr lang="en-US" altLang="ko-KR" sz="13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16</a:t>
                      </a: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from </a:t>
                      </a:r>
                      <a:r>
                        <a:rPr lang="en-US" altLang="ko-KR" sz="13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tkinter</a:t>
                      </a:r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import *</a:t>
                      </a:r>
                    </a:p>
                    <a:p>
                      <a:pPr latinLnBrk="1"/>
                      <a:endParaRPr lang="en-US" altLang="ko-KR" sz="1300" dirty="0"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latinLnBrk="1"/>
                      <a:r>
                        <a:rPr lang="en-US" altLang="ko-KR" sz="1300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## </a:t>
                      </a:r>
                      <a:r>
                        <a:rPr lang="ko-KR" altLang="en-US" sz="1300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함수 선언 부분 </a:t>
                      </a:r>
                      <a:r>
                        <a:rPr lang="en-US" altLang="ko-KR" sz="1300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##</a:t>
                      </a:r>
                    </a:p>
                    <a:p>
                      <a:pPr latinLnBrk="1"/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def </a:t>
                      </a:r>
                      <a:r>
                        <a:rPr lang="en-US" altLang="ko-KR" sz="13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loadImage</a:t>
                      </a:r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en-US" altLang="ko-KR" sz="13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fname</a:t>
                      </a:r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 :</a:t>
                      </a:r>
                    </a:p>
                    <a:p>
                      <a:pPr latinLnBrk="1"/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global </a:t>
                      </a:r>
                      <a:r>
                        <a:rPr lang="en-US" altLang="ko-KR" sz="13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inImage</a:t>
                      </a:r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XSIZE, YSIZE</a:t>
                      </a:r>
                    </a:p>
                    <a:p>
                      <a:pPr latinLnBrk="1"/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</a:t>
                      </a:r>
                      <a:r>
                        <a:rPr lang="en-US" altLang="ko-KR" sz="13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fp</a:t>
                      </a:r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= open(</a:t>
                      </a:r>
                      <a:r>
                        <a:rPr lang="en-US" altLang="ko-KR" sz="13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fname</a:t>
                      </a:r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'</a:t>
                      </a:r>
                      <a:r>
                        <a:rPr lang="en-US" altLang="ko-KR" sz="13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rb</a:t>
                      </a:r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')</a:t>
                      </a:r>
                    </a:p>
                    <a:p>
                      <a:pPr latinLnBrk="1"/>
                      <a:endParaRPr lang="en-US" altLang="ko-KR" sz="1300" dirty="0"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latinLnBrk="1"/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for </a:t>
                      </a:r>
                      <a:r>
                        <a:rPr lang="en-US" altLang="ko-KR" sz="13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</a:t>
                      </a:r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in range(0, XSIZE) :</a:t>
                      </a:r>
                    </a:p>
                    <a:p>
                      <a:pPr latinLnBrk="1"/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    </a:t>
                      </a:r>
                      <a:r>
                        <a:rPr lang="en-US" altLang="ko-KR" sz="13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tmpList</a:t>
                      </a:r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= []</a:t>
                      </a:r>
                    </a:p>
                    <a:p>
                      <a:pPr latinLnBrk="1"/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    for k in range(0, YSIZE) :</a:t>
                      </a:r>
                    </a:p>
                    <a:p>
                      <a:pPr latinLnBrk="1"/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        data = int(</a:t>
                      </a:r>
                      <a:r>
                        <a:rPr lang="en-US" altLang="ko-KR" sz="13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ord</a:t>
                      </a:r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en-US" altLang="ko-KR" sz="13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fp.read</a:t>
                      </a:r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(1)))</a:t>
                      </a:r>
                    </a:p>
                    <a:p>
                      <a:pPr latinLnBrk="1"/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        </a:t>
                      </a:r>
                      <a:r>
                        <a:rPr lang="en-US" altLang="ko-KR" sz="13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tmpList.append</a:t>
                      </a:r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(data)</a:t>
                      </a:r>
                    </a:p>
                    <a:p>
                      <a:pPr latinLnBrk="1"/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    </a:t>
                      </a:r>
                      <a:r>
                        <a:rPr lang="en-US" altLang="ko-KR" sz="13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inImage.append</a:t>
                      </a:r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en-US" altLang="ko-KR" sz="13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tmpList</a:t>
                      </a:r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</a:p>
                    <a:p>
                      <a:pPr latinLnBrk="1"/>
                      <a:endParaRPr lang="en-US" altLang="ko-KR" sz="1300" dirty="0"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latinLnBrk="1"/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</a:t>
                      </a:r>
                      <a:r>
                        <a:rPr lang="en-US" altLang="ko-KR" sz="13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fp.close</a:t>
                      </a:r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</a:t>
                      </a:r>
                    </a:p>
                  </a:txBody>
                  <a:tcPr marT="60960" marB="60960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606874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6522327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/>
              <a:t>S</a:t>
            </a:r>
            <a:r>
              <a:rPr lang="en-US" altLang="ko-KR" dirty="0"/>
              <a:t>ection</a:t>
            </a:r>
            <a:r>
              <a:rPr lang="en-US" altLang="ko-KR" sz="2200" dirty="0"/>
              <a:t> 06 </a:t>
            </a:r>
            <a:r>
              <a:rPr lang="ko-KR" altLang="en-US" sz="2200" dirty="0"/>
              <a:t>이진 파일 입출력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프로그램 </a:t>
            </a:r>
            <a:r>
              <a:rPr lang="en-US" altLang="ko-KR" dirty="0"/>
              <a:t>2] </a:t>
            </a:r>
            <a:r>
              <a:rPr lang="ko-KR" altLang="en-US" dirty="0"/>
              <a:t>완성</a:t>
            </a:r>
            <a:endParaRPr lang="en-US" altLang="ko-KR" dirty="0"/>
          </a:p>
          <a:p>
            <a:pPr lvl="1"/>
            <a:endParaRPr lang="en-US" altLang="ko-KR" dirty="0"/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A644B288-E096-02F6-2C33-9D64E9A505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9986640"/>
              </p:ext>
            </p:extLst>
          </p:nvPr>
        </p:nvGraphicFramePr>
        <p:xfrm>
          <a:off x="859087" y="1628800"/>
          <a:ext cx="7425825" cy="414996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0098">
                  <a:extLst>
                    <a:ext uri="{9D8B030D-6E8A-4147-A177-3AD203B41FA5}">
                      <a16:colId xmlns:a16="http://schemas.microsoft.com/office/drawing/2014/main" val="1979477299"/>
                    </a:ext>
                  </a:extLst>
                </a:gridCol>
                <a:gridCol w="7025727">
                  <a:extLst>
                    <a:ext uri="{9D8B030D-6E8A-4147-A177-3AD203B41FA5}">
                      <a16:colId xmlns:a16="http://schemas.microsoft.com/office/drawing/2014/main" val="2129140947"/>
                    </a:ext>
                  </a:extLst>
                </a:gridCol>
              </a:tblGrid>
              <a:tr h="310535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Code05-25.py</a:t>
                      </a:r>
                      <a:endParaRPr lang="ko-KR" altLang="en-US" sz="1300" dirty="0"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352756829"/>
                  </a:ext>
                </a:extLst>
              </a:tr>
              <a:tr h="382992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17</a:t>
                      </a:r>
                    </a:p>
                    <a:p>
                      <a:pPr latinLnBrk="1"/>
                      <a:r>
                        <a:rPr lang="en-US" altLang="ko-KR" sz="13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18</a:t>
                      </a:r>
                    </a:p>
                    <a:p>
                      <a:pPr latinLnBrk="1"/>
                      <a:r>
                        <a:rPr lang="en-US" altLang="ko-KR" sz="13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19</a:t>
                      </a:r>
                    </a:p>
                    <a:p>
                      <a:pPr latinLnBrk="1"/>
                      <a:r>
                        <a:rPr lang="en-US" altLang="ko-KR" sz="13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20</a:t>
                      </a:r>
                    </a:p>
                    <a:p>
                      <a:pPr latinLnBrk="1"/>
                      <a:r>
                        <a:rPr lang="en-US" altLang="ko-KR" sz="13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21</a:t>
                      </a:r>
                    </a:p>
                    <a:p>
                      <a:pPr latinLnBrk="1"/>
                      <a:r>
                        <a:rPr lang="en-US" altLang="ko-KR" sz="13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22</a:t>
                      </a:r>
                    </a:p>
                    <a:p>
                      <a:pPr latinLnBrk="1"/>
                      <a:r>
                        <a:rPr lang="en-US" altLang="ko-KR" sz="13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23</a:t>
                      </a:r>
                    </a:p>
                    <a:p>
                      <a:pPr latinLnBrk="1"/>
                      <a:r>
                        <a:rPr lang="en-US" altLang="ko-KR" sz="13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24</a:t>
                      </a:r>
                    </a:p>
                    <a:p>
                      <a:pPr latinLnBrk="1"/>
                      <a:r>
                        <a:rPr lang="en-US" altLang="ko-KR" sz="13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25</a:t>
                      </a:r>
                    </a:p>
                    <a:p>
                      <a:pPr latinLnBrk="1"/>
                      <a:r>
                        <a:rPr lang="en-US" altLang="ko-KR" sz="13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26</a:t>
                      </a:r>
                    </a:p>
                    <a:p>
                      <a:pPr latinLnBrk="1"/>
                      <a:r>
                        <a:rPr lang="en-US" altLang="ko-KR" sz="13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27</a:t>
                      </a:r>
                    </a:p>
                    <a:p>
                      <a:pPr latinLnBrk="1"/>
                      <a:r>
                        <a:rPr lang="en-US" altLang="ko-KR" sz="13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28</a:t>
                      </a:r>
                    </a:p>
                    <a:p>
                      <a:pPr latinLnBrk="1"/>
                      <a:r>
                        <a:rPr lang="en-US" altLang="ko-KR" sz="13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29</a:t>
                      </a:r>
                    </a:p>
                    <a:p>
                      <a:pPr latinLnBrk="1"/>
                      <a:r>
                        <a:rPr lang="en-US" altLang="ko-KR" sz="13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30</a:t>
                      </a:r>
                    </a:p>
                    <a:p>
                      <a:pPr latinLnBrk="1"/>
                      <a:r>
                        <a:rPr lang="en-US" altLang="ko-KR" sz="13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31</a:t>
                      </a:r>
                    </a:p>
                    <a:p>
                      <a:pPr latinLnBrk="1"/>
                      <a:r>
                        <a:rPr lang="en-US" altLang="ko-KR" sz="13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32</a:t>
                      </a:r>
                    </a:p>
                    <a:p>
                      <a:pPr latinLnBrk="1"/>
                      <a:r>
                        <a:rPr lang="en-US" altLang="ko-KR" sz="13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33</a:t>
                      </a:r>
                    </a:p>
                    <a:p>
                      <a:pPr latinLnBrk="1"/>
                      <a:r>
                        <a:rPr lang="en-US" altLang="ko-KR" sz="13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34</a:t>
                      </a: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def </a:t>
                      </a:r>
                      <a:r>
                        <a:rPr lang="en-US" altLang="ko-KR" sz="13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displayImage</a:t>
                      </a:r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(image) :</a:t>
                      </a:r>
                    </a:p>
                    <a:p>
                      <a:pPr latinLnBrk="1"/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global XSIZE, YSIZE</a:t>
                      </a:r>
                    </a:p>
                    <a:p>
                      <a:pPr latinLnBrk="1"/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</a:t>
                      </a:r>
                      <a:r>
                        <a:rPr lang="en-US" altLang="ko-KR" sz="13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rgbString</a:t>
                      </a:r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= ""</a:t>
                      </a:r>
                    </a:p>
                    <a:p>
                      <a:pPr latinLnBrk="1"/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for </a:t>
                      </a:r>
                      <a:r>
                        <a:rPr lang="en-US" altLang="ko-KR" sz="13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</a:t>
                      </a:r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in range(0, XSIZE) :</a:t>
                      </a:r>
                    </a:p>
                    <a:p>
                      <a:pPr latinLnBrk="1"/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    </a:t>
                      </a:r>
                      <a:r>
                        <a:rPr lang="en-US" altLang="ko-KR" sz="13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tmpString</a:t>
                      </a:r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= ""</a:t>
                      </a:r>
                    </a:p>
                    <a:p>
                      <a:pPr latinLnBrk="1"/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    for k in range(0, YSIZE) :</a:t>
                      </a:r>
                    </a:p>
                    <a:p>
                      <a:pPr latinLnBrk="1"/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        data = image[</a:t>
                      </a:r>
                      <a:r>
                        <a:rPr lang="en-US" altLang="ko-KR" sz="13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</a:t>
                      </a:r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][k]</a:t>
                      </a:r>
                    </a:p>
                    <a:p>
                      <a:pPr latinLnBrk="1"/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        </a:t>
                      </a:r>
                      <a:r>
                        <a:rPr lang="en-US" altLang="ko-KR" sz="13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tmpString</a:t>
                      </a:r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+= "#%02x%02x%02x " % (data, data, data) </a:t>
                      </a:r>
                      <a:r>
                        <a:rPr lang="en-US" altLang="ko-KR" sz="1300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# x </a:t>
                      </a:r>
                      <a:r>
                        <a:rPr lang="ko-KR" altLang="en-US" sz="1300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뒤에 한 칸 공백</a:t>
                      </a:r>
                    </a:p>
                    <a:p>
                      <a:pPr latinLnBrk="1"/>
                      <a:r>
                        <a:rPr lang="ko-KR" altLang="en-US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    </a:t>
                      </a:r>
                      <a:r>
                        <a:rPr lang="en-US" altLang="ko-KR" sz="13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rgbString</a:t>
                      </a:r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+= "{" + </a:t>
                      </a:r>
                      <a:r>
                        <a:rPr lang="en-US" altLang="ko-KR" sz="13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tmpString</a:t>
                      </a:r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+ "} “                    </a:t>
                      </a:r>
                      <a:r>
                        <a:rPr lang="en-US" altLang="ko-KR" sz="1300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# } </a:t>
                      </a:r>
                      <a:r>
                        <a:rPr lang="ko-KR" altLang="en-US" sz="1300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뒤에 한 칸 공백</a:t>
                      </a:r>
                    </a:p>
                    <a:p>
                      <a:pPr latinLnBrk="1"/>
                      <a:r>
                        <a:rPr lang="ko-KR" altLang="en-US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</a:t>
                      </a:r>
                      <a:r>
                        <a:rPr lang="en-US" altLang="ko-KR" sz="13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paper.put</a:t>
                      </a:r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en-US" altLang="ko-KR" sz="13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rgbString</a:t>
                      </a:r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</a:p>
                    <a:p>
                      <a:pPr latinLnBrk="1"/>
                      <a:endParaRPr lang="en-US" altLang="ko-KR" sz="1300" dirty="0"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latinLnBrk="1"/>
                      <a:r>
                        <a:rPr lang="en-US" altLang="ko-KR" sz="1300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## </a:t>
                      </a:r>
                      <a:r>
                        <a:rPr lang="ko-KR" altLang="en-US" sz="1300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전역 변수 선언 부분 </a:t>
                      </a:r>
                      <a:r>
                        <a:rPr lang="en-US" altLang="ko-KR" sz="1300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##</a:t>
                      </a:r>
                    </a:p>
                    <a:p>
                      <a:pPr latinLnBrk="1"/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window = None</a:t>
                      </a:r>
                    </a:p>
                    <a:p>
                      <a:pPr latinLnBrk="1"/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canvas = None</a:t>
                      </a:r>
                    </a:p>
                    <a:p>
                      <a:pPr latinLnBrk="1"/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XSIZE, YSIZE = 256, 256</a:t>
                      </a:r>
                    </a:p>
                    <a:p>
                      <a:pPr latinLnBrk="1"/>
                      <a:r>
                        <a:rPr lang="en-US" altLang="ko-KR" sz="13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inImage</a:t>
                      </a:r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= []             </a:t>
                      </a:r>
                      <a:r>
                        <a:rPr lang="en-US" altLang="ko-KR" sz="1300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# 2</a:t>
                      </a:r>
                      <a:r>
                        <a:rPr lang="ko-KR" altLang="en-US" sz="1300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차원 리스트</a:t>
                      </a:r>
                      <a:r>
                        <a:rPr lang="en-US" altLang="ko-KR" sz="1300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ko-KR" altLang="en-US" sz="1300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메모리</a:t>
                      </a:r>
                      <a:r>
                        <a:rPr lang="en-US" altLang="ko-KR" sz="1300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</a:p>
                    <a:p>
                      <a:pPr latinLnBrk="1"/>
                      <a:endParaRPr lang="en-US" altLang="ko-KR" sz="1300" dirty="0"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## </a:t>
                      </a:r>
                      <a:r>
                        <a:rPr lang="ko-KR" altLang="en-US" sz="1300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메인 코드 부분 </a:t>
                      </a:r>
                      <a:r>
                        <a:rPr lang="en-US" altLang="ko-KR" sz="1300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##</a:t>
                      </a:r>
                    </a:p>
                  </a:txBody>
                  <a:tcPr marT="60960" marB="60960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606874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3678419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/>
              <a:t>S</a:t>
            </a:r>
            <a:r>
              <a:rPr lang="en-US" altLang="ko-KR" dirty="0"/>
              <a:t>ection</a:t>
            </a:r>
            <a:r>
              <a:rPr lang="en-US" altLang="ko-KR" sz="2200" dirty="0"/>
              <a:t> 06 </a:t>
            </a:r>
            <a:r>
              <a:rPr lang="ko-KR" altLang="en-US" sz="2200" dirty="0"/>
              <a:t>이진 파일 입출력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프로그램 </a:t>
            </a:r>
            <a:r>
              <a:rPr lang="en-US" altLang="ko-KR" dirty="0"/>
              <a:t>2] </a:t>
            </a:r>
            <a:r>
              <a:rPr lang="ko-KR" altLang="en-US" dirty="0"/>
              <a:t>완성</a:t>
            </a:r>
            <a:endParaRPr lang="en-US" altLang="ko-KR" dirty="0"/>
          </a:p>
          <a:p>
            <a:pPr marL="357188" lvl="1" indent="0">
              <a:buNone/>
            </a:pPr>
            <a:endParaRPr lang="en-US" altLang="ko-KR" dirty="0"/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A644B288-E096-02F6-2C33-9D64E9A505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7118752"/>
              </p:ext>
            </p:extLst>
          </p:nvPr>
        </p:nvGraphicFramePr>
        <p:xfrm>
          <a:off x="926596" y="1676200"/>
          <a:ext cx="7245805" cy="34629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1223">
                  <a:extLst>
                    <a:ext uri="{9D8B030D-6E8A-4147-A177-3AD203B41FA5}">
                      <a16:colId xmlns:a16="http://schemas.microsoft.com/office/drawing/2014/main" val="1979477299"/>
                    </a:ext>
                  </a:extLst>
                </a:gridCol>
                <a:gridCol w="6864582">
                  <a:extLst>
                    <a:ext uri="{9D8B030D-6E8A-4147-A177-3AD203B41FA5}">
                      <a16:colId xmlns:a16="http://schemas.microsoft.com/office/drawing/2014/main" val="2129140947"/>
                    </a:ext>
                  </a:extLst>
                </a:gridCol>
              </a:tblGrid>
              <a:tr h="296083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Code05-25.py</a:t>
                      </a:r>
                      <a:endParaRPr lang="ko-KR" altLang="en-US" sz="1300" dirty="0"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352756829"/>
                  </a:ext>
                </a:extLst>
              </a:tr>
              <a:tr h="314295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35</a:t>
                      </a:r>
                    </a:p>
                    <a:p>
                      <a:pPr latinLnBrk="1"/>
                      <a:r>
                        <a:rPr lang="en-US" altLang="ko-KR" sz="13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36</a:t>
                      </a:r>
                    </a:p>
                    <a:p>
                      <a:pPr latinLnBrk="1"/>
                      <a:r>
                        <a:rPr lang="en-US" altLang="ko-KR" sz="13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37</a:t>
                      </a:r>
                    </a:p>
                    <a:p>
                      <a:pPr latinLnBrk="1"/>
                      <a:r>
                        <a:rPr lang="en-US" altLang="ko-KR" sz="13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38</a:t>
                      </a:r>
                    </a:p>
                    <a:p>
                      <a:pPr latinLnBrk="1"/>
                      <a:r>
                        <a:rPr lang="en-US" altLang="ko-KR" sz="13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39</a:t>
                      </a:r>
                    </a:p>
                    <a:p>
                      <a:pPr latinLnBrk="1"/>
                      <a:r>
                        <a:rPr lang="en-US" altLang="ko-KR" sz="13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40</a:t>
                      </a:r>
                    </a:p>
                    <a:p>
                      <a:pPr latinLnBrk="1"/>
                      <a:r>
                        <a:rPr lang="en-US" altLang="ko-KR" sz="13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41</a:t>
                      </a:r>
                    </a:p>
                    <a:p>
                      <a:pPr latinLnBrk="1"/>
                      <a:r>
                        <a:rPr lang="en-US" altLang="ko-KR" sz="13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42</a:t>
                      </a:r>
                    </a:p>
                    <a:p>
                      <a:pPr latinLnBrk="1"/>
                      <a:r>
                        <a:rPr lang="en-US" altLang="ko-KR" sz="13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43</a:t>
                      </a:r>
                    </a:p>
                    <a:p>
                      <a:pPr latinLnBrk="1"/>
                      <a:r>
                        <a:rPr lang="en-US" altLang="ko-KR" sz="13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44</a:t>
                      </a:r>
                    </a:p>
                    <a:p>
                      <a:pPr latinLnBrk="1"/>
                      <a:r>
                        <a:rPr lang="en-US" altLang="ko-KR" sz="13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45</a:t>
                      </a:r>
                    </a:p>
                    <a:p>
                      <a:pPr latinLnBrk="1"/>
                      <a:r>
                        <a:rPr lang="en-US" altLang="ko-KR" sz="13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46</a:t>
                      </a:r>
                    </a:p>
                    <a:p>
                      <a:pPr latinLnBrk="1"/>
                      <a:r>
                        <a:rPr lang="en-US" altLang="ko-KR" sz="13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47</a:t>
                      </a:r>
                    </a:p>
                    <a:p>
                      <a:pPr latinLnBrk="1"/>
                      <a:r>
                        <a:rPr lang="en-US" altLang="ko-KR" sz="13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48</a:t>
                      </a:r>
                    </a:p>
                    <a:p>
                      <a:pPr latinLnBrk="1"/>
                      <a:r>
                        <a:rPr lang="en-US" altLang="ko-KR" sz="13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49</a:t>
                      </a: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window = Tk()</a:t>
                      </a:r>
                    </a:p>
                    <a:p>
                      <a:pPr latinLnBrk="1"/>
                      <a:r>
                        <a:rPr lang="en-US" altLang="ko-KR" sz="13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window.title</a:t>
                      </a:r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("</a:t>
                      </a:r>
                      <a:r>
                        <a:rPr lang="ko-KR" altLang="en-US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흑백 사진 보기</a:t>
                      </a:r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")</a:t>
                      </a:r>
                    </a:p>
                    <a:p>
                      <a:pPr latinLnBrk="1"/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canvas = Canvas(window, height = XSIZE, width = YSIZE)</a:t>
                      </a:r>
                    </a:p>
                    <a:p>
                      <a:pPr latinLnBrk="1"/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paper = </a:t>
                      </a:r>
                      <a:r>
                        <a:rPr lang="en-US" altLang="ko-KR" sz="13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PhotoImage</a:t>
                      </a:r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(width = XSIZE, height = YSIZE)</a:t>
                      </a:r>
                    </a:p>
                    <a:p>
                      <a:pPr latinLnBrk="1"/>
                      <a:r>
                        <a:rPr lang="en-US" altLang="ko-KR" sz="13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canvas.create_image</a:t>
                      </a:r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((XSIZE / 2, YSIZE / 2), image = paper, state = "normal")</a:t>
                      </a:r>
                    </a:p>
                    <a:p>
                      <a:pPr latinLnBrk="1"/>
                      <a:endParaRPr lang="en-US" altLang="ko-KR" sz="1300" dirty="0"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latinLnBrk="1"/>
                      <a:r>
                        <a:rPr lang="en-US" altLang="ko-KR" sz="1300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# </a:t>
                      </a:r>
                      <a:r>
                        <a:rPr lang="ko-KR" altLang="en-US" sz="1300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파일 </a:t>
                      </a:r>
                      <a:r>
                        <a:rPr lang="en-US" altLang="ko-KR" sz="1300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--&gt; </a:t>
                      </a:r>
                      <a:r>
                        <a:rPr lang="ko-KR" altLang="en-US" sz="1300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메모리</a:t>
                      </a:r>
                    </a:p>
                    <a:p>
                      <a:pPr latinLnBrk="1"/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filename = 'RAW/</a:t>
                      </a:r>
                      <a:r>
                        <a:rPr lang="en-US" altLang="ko-KR" sz="13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tree.raw</a:t>
                      </a:r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'   </a:t>
                      </a:r>
                      <a:r>
                        <a:rPr lang="en-US" altLang="ko-KR" sz="1300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# C:/CookAnalysis/RAW/tree.raw</a:t>
                      </a:r>
                    </a:p>
                    <a:p>
                      <a:pPr latinLnBrk="1"/>
                      <a:r>
                        <a:rPr lang="en-US" altLang="ko-KR" sz="13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loadImage</a:t>
                      </a:r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(filename)</a:t>
                      </a:r>
                    </a:p>
                    <a:p>
                      <a:pPr latinLnBrk="1"/>
                      <a:endParaRPr lang="en-US" altLang="ko-KR" sz="1300" dirty="0"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latinLnBrk="1"/>
                      <a:r>
                        <a:rPr lang="en-US" altLang="ko-KR" sz="1300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# </a:t>
                      </a:r>
                      <a:r>
                        <a:rPr lang="ko-KR" altLang="en-US" sz="1300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메모리 </a:t>
                      </a:r>
                      <a:r>
                        <a:rPr lang="en-US" altLang="ko-KR" sz="1300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--&gt; </a:t>
                      </a:r>
                      <a:r>
                        <a:rPr lang="ko-KR" altLang="en-US" sz="1300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화면</a:t>
                      </a:r>
                    </a:p>
                    <a:p>
                      <a:pPr latinLnBrk="1"/>
                      <a:r>
                        <a:rPr lang="en-US" altLang="ko-KR" sz="13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displayImage</a:t>
                      </a:r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en-US" altLang="ko-KR" sz="13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inImage</a:t>
                      </a:r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</a:p>
                    <a:p>
                      <a:pPr latinLnBrk="1"/>
                      <a:endParaRPr lang="en-US" altLang="ko-KR" sz="1300" dirty="0"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latinLnBrk="1"/>
                      <a:r>
                        <a:rPr lang="en-US" altLang="ko-KR" sz="13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canvas.pack</a:t>
                      </a:r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</a:t>
                      </a:r>
                    </a:p>
                    <a:p>
                      <a:pPr latinLnBrk="1"/>
                      <a:r>
                        <a:rPr lang="en-US" altLang="ko-KR" sz="13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window.mainloop</a:t>
                      </a:r>
                      <a:r>
                        <a:rPr lang="en-US" altLang="ko-KR" sz="13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</a:t>
                      </a:r>
                    </a:p>
                  </a:txBody>
                  <a:tcPr marT="60960" marB="60960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60687457"/>
                  </a:ext>
                </a:extLst>
              </a:tr>
            </a:tbl>
          </a:graphicData>
        </a:graphic>
      </p:graphicFrame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2170" y="3969060"/>
            <a:ext cx="1704495" cy="19178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5425958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1549719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/>
              <a:t>S</a:t>
            </a:r>
            <a:r>
              <a:rPr lang="en-US" altLang="ko-KR" dirty="0"/>
              <a:t>ection</a:t>
            </a:r>
            <a:r>
              <a:rPr lang="en-US" altLang="ko-KR" sz="2200" dirty="0"/>
              <a:t> 02</a:t>
            </a:r>
            <a:r>
              <a:rPr lang="ko-KR" altLang="en-US" dirty="0"/>
              <a:t> 기본 위젯</a:t>
            </a:r>
            <a:endParaRPr lang="ko-KR" altLang="en-US" sz="2200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레이블</a:t>
            </a:r>
            <a:endParaRPr lang="en-US" altLang="ko-KR" dirty="0"/>
          </a:p>
          <a:p>
            <a:pPr lvl="1"/>
            <a:r>
              <a:rPr lang="ko-KR" altLang="en-US" dirty="0"/>
              <a:t>문자를 표현할 수 있는 위젯</a:t>
            </a:r>
            <a:endParaRPr lang="en-US" altLang="ko-KR" dirty="0"/>
          </a:p>
          <a:p>
            <a:pPr lvl="1"/>
            <a:r>
              <a:rPr lang="ko-KR" altLang="en-US" dirty="0"/>
              <a:t>‘</a:t>
            </a:r>
            <a:r>
              <a:rPr lang="en-US" altLang="ko-KR" dirty="0"/>
              <a:t>Label(</a:t>
            </a:r>
            <a:r>
              <a:rPr lang="ko-KR" altLang="en-US" dirty="0" err="1"/>
              <a:t>부모윈도</a:t>
            </a:r>
            <a:r>
              <a:rPr lang="en-US" altLang="ko-KR" dirty="0"/>
              <a:t>, </a:t>
            </a:r>
            <a:r>
              <a:rPr lang="ko-KR" altLang="en-US" dirty="0"/>
              <a:t>옵션</a:t>
            </a:r>
            <a:r>
              <a:rPr lang="en-US" altLang="ko-KR" dirty="0"/>
              <a:t>…)’ </a:t>
            </a:r>
            <a:r>
              <a:rPr lang="ko-KR" altLang="en-US" dirty="0"/>
              <a:t>형식으로 사용하고 ‘</a:t>
            </a:r>
            <a:r>
              <a:rPr lang="ko-KR" altLang="en-US" dirty="0" err="1"/>
              <a:t>옵션’으로</a:t>
            </a:r>
            <a:r>
              <a:rPr lang="ko-KR" altLang="en-US" dirty="0"/>
              <a:t> 위젯을 다양하게 설정</a:t>
            </a:r>
            <a:endParaRPr lang="en-US" altLang="ko-KR" dirty="0"/>
          </a:p>
          <a:p>
            <a:pPr lvl="1"/>
            <a:r>
              <a:rPr lang="en-US" altLang="ko-KR" dirty="0"/>
              <a:t>pack() </a:t>
            </a:r>
            <a:r>
              <a:rPr lang="ko-KR" altLang="en-US" dirty="0"/>
              <a:t>함수를 호출해야 화면에 표시됨</a:t>
            </a:r>
            <a:endParaRPr lang="en-US" altLang="ko-KR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EA23D24E-DFFC-831B-8F07-94C6C7D1E2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1821688"/>
              </p:ext>
            </p:extLst>
          </p:nvPr>
        </p:nvGraphicFramePr>
        <p:xfrm>
          <a:off x="521550" y="2483895"/>
          <a:ext cx="8235915" cy="27003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5045">
                  <a:extLst>
                    <a:ext uri="{9D8B030D-6E8A-4147-A177-3AD203B41FA5}">
                      <a16:colId xmlns:a16="http://schemas.microsoft.com/office/drawing/2014/main" val="1979477299"/>
                    </a:ext>
                  </a:extLst>
                </a:gridCol>
                <a:gridCol w="7830870">
                  <a:extLst>
                    <a:ext uri="{9D8B030D-6E8A-4147-A177-3AD203B41FA5}">
                      <a16:colId xmlns:a16="http://schemas.microsoft.com/office/drawing/2014/main" val="2129140947"/>
                    </a:ext>
                  </a:extLst>
                </a:gridCol>
              </a:tblGrid>
              <a:tr h="365760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Code05-03.py</a:t>
                      </a:r>
                      <a:endParaRPr lang="ko-KR" altLang="en-US" sz="1200" dirty="0"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352756829"/>
                  </a:ext>
                </a:extLst>
              </a:tr>
              <a:tr h="23345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01</a:t>
                      </a:r>
                    </a:p>
                    <a:p>
                      <a:pPr latinLnBrk="1"/>
                      <a:r>
                        <a:rPr lang="en-US" altLang="ko-KR" sz="12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02</a:t>
                      </a:r>
                    </a:p>
                    <a:p>
                      <a:pPr latinLnBrk="1"/>
                      <a:r>
                        <a:rPr lang="en-US" altLang="ko-KR" sz="12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03</a:t>
                      </a:r>
                    </a:p>
                    <a:p>
                      <a:pPr latinLnBrk="1"/>
                      <a:r>
                        <a:rPr lang="en-US" altLang="ko-KR" sz="12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04</a:t>
                      </a:r>
                    </a:p>
                    <a:p>
                      <a:pPr latinLnBrk="1"/>
                      <a:r>
                        <a:rPr lang="en-US" altLang="ko-KR" sz="12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05</a:t>
                      </a:r>
                    </a:p>
                    <a:p>
                      <a:pPr latinLnBrk="1"/>
                      <a:r>
                        <a:rPr lang="en-US" altLang="ko-KR" sz="12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06</a:t>
                      </a:r>
                    </a:p>
                    <a:p>
                      <a:pPr latinLnBrk="1"/>
                      <a:r>
                        <a:rPr lang="en-US" altLang="ko-KR" sz="12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07</a:t>
                      </a:r>
                    </a:p>
                    <a:p>
                      <a:pPr latinLnBrk="1"/>
                      <a:r>
                        <a:rPr lang="en-US" altLang="ko-KR" sz="12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08</a:t>
                      </a:r>
                    </a:p>
                    <a:p>
                      <a:pPr latinLnBrk="1"/>
                      <a:r>
                        <a:rPr lang="en-US" altLang="ko-KR" sz="12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09</a:t>
                      </a:r>
                    </a:p>
                    <a:p>
                      <a:pPr latinLnBrk="1"/>
                      <a:r>
                        <a:rPr lang="en-US" altLang="ko-KR" sz="12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10</a:t>
                      </a:r>
                    </a:p>
                    <a:p>
                      <a:pPr latinLnBrk="1"/>
                      <a:r>
                        <a:rPr lang="en-US" altLang="ko-KR" sz="12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11</a:t>
                      </a:r>
                    </a:p>
                    <a:p>
                      <a:pPr latinLnBrk="1"/>
                      <a:r>
                        <a:rPr lang="en-US" altLang="ko-KR" sz="12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12</a:t>
                      </a: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from </a:t>
                      </a:r>
                      <a:r>
                        <a:rPr lang="en-US" altLang="ko-KR" sz="12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tkinter</a:t>
                      </a:r>
                      <a:r>
                        <a:rPr lang="en-US" altLang="ko-KR" sz="12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import *</a:t>
                      </a:r>
                    </a:p>
                    <a:p>
                      <a:pPr latinLnBrk="1"/>
                      <a:r>
                        <a:rPr lang="en-US" altLang="ko-KR" sz="12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window = Tk()</a:t>
                      </a:r>
                    </a:p>
                    <a:p>
                      <a:pPr latinLnBrk="1"/>
                      <a:endParaRPr lang="en-US" altLang="ko-KR" sz="1200" dirty="0"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latinLnBrk="1"/>
                      <a:r>
                        <a:rPr lang="en-US" altLang="ko-KR" sz="12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label1 = Label(window, text = "COOKBOOK, </a:t>
                      </a:r>
                      <a:r>
                        <a:rPr lang="ko-KR" altLang="en-US" sz="12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데이터분석을</a:t>
                      </a:r>
                      <a:r>
                        <a:rPr lang="en-US" altLang="ko-KR" sz="12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")</a:t>
                      </a:r>
                    </a:p>
                    <a:p>
                      <a:pPr latinLnBrk="1"/>
                      <a:r>
                        <a:rPr lang="en-US" altLang="ko-KR" sz="12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label2 = Label(window, text = "</a:t>
                      </a:r>
                      <a:r>
                        <a:rPr lang="ko-KR" altLang="en-US" sz="12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열심히</a:t>
                      </a:r>
                      <a:r>
                        <a:rPr lang="en-US" altLang="ko-KR" sz="12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", font = ("</a:t>
                      </a:r>
                      <a:r>
                        <a:rPr lang="ko-KR" altLang="en-US" sz="12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궁서체</a:t>
                      </a:r>
                      <a:r>
                        <a:rPr lang="en-US" altLang="ko-KR" sz="12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", 30), </a:t>
                      </a:r>
                      <a:r>
                        <a:rPr lang="en-US" altLang="ko-KR" sz="12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fg</a:t>
                      </a:r>
                      <a:r>
                        <a:rPr lang="en-US" altLang="ko-KR" sz="12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= "blue")</a:t>
                      </a:r>
                    </a:p>
                    <a:p>
                      <a:pPr latinLnBrk="1"/>
                      <a:r>
                        <a:rPr lang="en-US" altLang="ko-KR" sz="12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label3 = Label(window, text = "</a:t>
                      </a:r>
                      <a:r>
                        <a:rPr lang="ko-KR" altLang="en-US" sz="12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공부 중입니다</a:t>
                      </a:r>
                      <a:r>
                        <a:rPr lang="en-US" altLang="ko-KR" sz="12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.", </a:t>
                      </a:r>
                      <a:r>
                        <a:rPr lang="en-US" altLang="ko-KR" sz="12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bg</a:t>
                      </a:r>
                      <a:r>
                        <a:rPr lang="en-US" altLang="ko-KR" sz="12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= "magenta", width = 20, height = 5, anchor = SE)</a:t>
                      </a:r>
                    </a:p>
                    <a:p>
                      <a:pPr latinLnBrk="1"/>
                      <a:endParaRPr lang="en-US" altLang="ko-KR" sz="1200" dirty="0"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latinLnBrk="1"/>
                      <a:r>
                        <a:rPr lang="en-US" altLang="ko-KR" sz="12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label1.pack()</a:t>
                      </a:r>
                    </a:p>
                    <a:p>
                      <a:pPr latinLnBrk="1"/>
                      <a:r>
                        <a:rPr lang="en-US" altLang="ko-KR" sz="12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label2.pack()</a:t>
                      </a:r>
                    </a:p>
                    <a:p>
                      <a:pPr latinLnBrk="1"/>
                      <a:r>
                        <a:rPr lang="en-US" altLang="ko-KR" sz="12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label3.pack()</a:t>
                      </a:r>
                    </a:p>
                    <a:p>
                      <a:pPr latinLnBrk="1"/>
                      <a:endParaRPr lang="en-US" altLang="ko-KR" sz="1200" dirty="0"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latinLnBrk="1"/>
                      <a:r>
                        <a:rPr lang="en-US" altLang="ko-KR" sz="12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window.mainloop</a:t>
                      </a:r>
                      <a:r>
                        <a:rPr lang="en-US" altLang="ko-KR" sz="12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</a:t>
                      </a:r>
                      <a:endParaRPr lang="ko-KR" altLang="en-US" sz="1200" dirty="0"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T="60960" marB="60960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60687457"/>
                  </a:ext>
                </a:extLst>
              </a:tr>
            </a:tbl>
          </a:graphicData>
        </a:graphic>
      </p:graphicFrame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2180" y="4419110"/>
            <a:ext cx="1087754" cy="14474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018878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/>
              <a:t>S</a:t>
            </a:r>
            <a:r>
              <a:rPr lang="en-US" altLang="ko-KR" dirty="0"/>
              <a:t>ection</a:t>
            </a:r>
            <a:r>
              <a:rPr lang="en-US" altLang="ko-KR" sz="2200" dirty="0"/>
              <a:t> 02</a:t>
            </a:r>
            <a:r>
              <a:rPr lang="ko-KR" altLang="en-US" dirty="0"/>
              <a:t> 기본 위젯</a:t>
            </a:r>
            <a:endParaRPr lang="ko-KR" altLang="en-US" sz="2200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레이블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6818" y="1898830"/>
            <a:ext cx="6360537" cy="2719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59737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sz="2200"/>
              <a:t>S</a:t>
            </a:r>
            <a:r>
              <a:rPr lang="en-US" altLang="ko-KR"/>
              <a:t>ection</a:t>
            </a:r>
            <a:r>
              <a:rPr lang="en-US" altLang="ko-KR" sz="2200"/>
              <a:t> 02</a:t>
            </a:r>
            <a:r>
              <a:rPr lang="ko-KR" altLang="en-US"/>
              <a:t> 기본 위젯</a:t>
            </a:r>
            <a:endParaRPr lang="ko-KR" altLang="en-US" sz="220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레이블</a:t>
            </a:r>
          </a:p>
          <a:p>
            <a:pPr lvl="1">
              <a:defRPr/>
            </a:pPr>
            <a:r>
              <a:rPr lang="ko-KR" altLang="en-US" dirty="0"/>
              <a:t>레이블에는 글자 대신 이미지를 넣을 수도 있음</a:t>
            </a:r>
          </a:p>
          <a:p>
            <a:pPr lvl="1">
              <a:defRPr/>
            </a:pPr>
            <a:r>
              <a:rPr lang="en-US" altLang="ko-KR" dirty="0" err="1"/>
              <a:t>PhotoImage</a:t>
            </a:r>
            <a:r>
              <a:rPr lang="en-US" altLang="ko-KR" dirty="0"/>
              <a:t>()</a:t>
            </a:r>
            <a:r>
              <a:rPr lang="ko-KR" altLang="en-US" dirty="0"/>
              <a:t>는 </a:t>
            </a:r>
            <a:r>
              <a:rPr lang="en-US" altLang="ko-KR" dirty="0"/>
              <a:t>GIF </a:t>
            </a:r>
            <a:r>
              <a:rPr lang="ko-KR" altLang="en-US" dirty="0"/>
              <a:t>파일만 지원하고 </a:t>
            </a:r>
            <a:r>
              <a:rPr lang="en-US" altLang="ko-KR" dirty="0"/>
              <a:t>JPEG</a:t>
            </a:r>
            <a:r>
              <a:rPr lang="ko-KR" altLang="en-US" dirty="0"/>
              <a:t>나 </a:t>
            </a:r>
            <a:r>
              <a:rPr lang="en-US" altLang="ko-KR" dirty="0"/>
              <a:t>BMP </a:t>
            </a:r>
            <a:r>
              <a:rPr lang="ko-KR" altLang="en-US" dirty="0"/>
              <a:t>등은 지원하지 않으니 주의</a:t>
            </a:r>
            <a:endParaRPr lang="en-US" altLang="ko-KR" dirty="0"/>
          </a:p>
        </p:txBody>
      </p:sp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992127" y="2438890"/>
          <a:ext cx="4860540" cy="257946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295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310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6343">
                <a:tc gridSpan="2"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en-US" altLang="ko-KR" sz="1500">
                          <a:latin typeface="D2Coding"/>
                          <a:ea typeface="D2Coding"/>
                        </a:rPr>
                        <a:t>Code05-04.py</a:t>
                      </a:r>
                      <a:endParaRPr lang="ko-KR" altLang="en-US" sz="1500">
                        <a:latin typeface="D2Coding"/>
                        <a:ea typeface="D2Coding"/>
                      </a:endParaRP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28942"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en-US" altLang="ko-KR" sz="1500">
                          <a:solidFill>
                            <a:schemeClr val="accent1"/>
                          </a:solidFill>
                          <a:latin typeface="D2Coding"/>
                          <a:ea typeface="D2Coding"/>
                        </a:rPr>
                        <a:t>01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500">
                          <a:solidFill>
                            <a:schemeClr val="accent1"/>
                          </a:solidFill>
                          <a:latin typeface="D2Coding"/>
                          <a:ea typeface="D2Coding"/>
                        </a:rPr>
                        <a:t>02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500">
                          <a:solidFill>
                            <a:schemeClr val="accent1"/>
                          </a:solidFill>
                          <a:latin typeface="D2Coding"/>
                          <a:ea typeface="D2Coding"/>
                        </a:rPr>
                        <a:t>03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500">
                          <a:solidFill>
                            <a:schemeClr val="accent1"/>
                          </a:solidFill>
                          <a:latin typeface="D2Coding"/>
                          <a:ea typeface="D2Coding"/>
                        </a:rPr>
                        <a:t>04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500">
                          <a:solidFill>
                            <a:schemeClr val="accent1"/>
                          </a:solidFill>
                          <a:latin typeface="D2Coding"/>
                          <a:ea typeface="D2Coding"/>
                        </a:rPr>
                        <a:t>05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500">
                          <a:solidFill>
                            <a:schemeClr val="accent1"/>
                          </a:solidFill>
                          <a:latin typeface="D2Coding"/>
                          <a:ea typeface="D2Coding"/>
                        </a:rPr>
                        <a:t>06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500">
                          <a:solidFill>
                            <a:schemeClr val="accent1"/>
                          </a:solidFill>
                          <a:latin typeface="D2Coding"/>
                          <a:ea typeface="D2Coding"/>
                        </a:rPr>
                        <a:t>07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500">
                          <a:solidFill>
                            <a:schemeClr val="accent1"/>
                          </a:solidFill>
                          <a:latin typeface="D2Coding"/>
                          <a:ea typeface="D2Coding"/>
                        </a:rPr>
                        <a:t>08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500">
                          <a:solidFill>
                            <a:schemeClr val="accent1"/>
                          </a:solidFill>
                          <a:latin typeface="D2Coding"/>
                          <a:ea typeface="D2Coding"/>
                        </a:rPr>
                        <a:t>09</a:t>
                      </a: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en-US" altLang="ko-KR" sz="1500" dirty="0">
                          <a:latin typeface="D2Coding"/>
                          <a:ea typeface="D2Coding"/>
                        </a:rPr>
                        <a:t>from </a:t>
                      </a:r>
                      <a:r>
                        <a:rPr lang="en-US" altLang="ko-KR" sz="1500" dirty="0" err="1">
                          <a:latin typeface="D2Coding"/>
                          <a:ea typeface="D2Coding"/>
                        </a:rPr>
                        <a:t>tkinter</a:t>
                      </a:r>
                      <a:r>
                        <a:rPr lang="en-US" altLang="ko-KR" sz="1500" dirty="0">
                          <a:latin typeface="D2Coding"/>
                          <a:ea typeface="D2Coding"/>
                        </a:rPr>
                        <a:t> import *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500" dirty="0">
                          <a:latin typeface="D2Coding"/>
                          <a:ea typeface="D2Coding"/>
                        </a:rPr>
                        <a:t>window = Tk()</a:t>
                      </a:r>
                    </a:p>
                    <a:p>
                      <a:pPr lvl="0" latinLnBrk="1">
                        <a:defRPr/>
                      </a:pPr>
                      <a:endParaRPr lang="en-US" altLang="ko-KR" sz="1500" dirty="0">
                        <a:latin typeface="D2Coding"/>
                        <a:ea typeface="D2Coding"/>
                      </a:endParaRPr>
                    </a:p>
                    <a:p>
                      <a:pPr lvl="0" latinLnBrk="1">
                        <a:defRPr/>
                      </a:pPr>
                      <a:r>
                        <a:rPr lang="en-US" altLang="ko-KR" sz="1500" dirty="0">
                          <a:latin typeface="D2Coding"/>
                          <a:ea typeface="D2Coding"/>
                        </a:rPr>
                        <a:t>photo = </a:t>
                      </a:r>
                      <a:r>
                        <a:rPr lang="en-US" altLang="ko-KR" sz="1500" dirty="0" err="1">
                          <a:latin typeface="D2Coding"/>
                          <a:ea typeface="D2Coding"/>
                        </a:rPr>
                        <a:t>PhotoImage</a:t>
                      </a:r>
                      <a:r>
                        <a:rPr lang="en-US" altLang="ko-KR" sz="1500" dirty="0">
                          <a:latin typeface="D2Coding"/>
                          <a:ea typeface="D2Coding"/>
                        </a:rPr>
                        <a:t>(file = "gif/dog.gif")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500" dirty="0">
                          <a:latin typeface="D2Coding"/>
                          <a:ea typeface="D2Coding"/>
                        </a:rPr>
                        <a:t>label1 = Label(window, image = photo)</a:t>
                      </a:r>
                    </a:p>
                    <a:p>
                      <a:pPr lvl="0" latinLnBrk="1">
                        <a:defRPr/>
                      </a:pPr>
                      <a:endParaRPr lang="en-US" altLang="ko-KR" sz="1500" dirty="0">
                        <a:latin typeface="D2Coding"/>
                        <a:ea typeface="D2Coding"/>
                      </a:endParaRPr>
                    </a:p>
                    <a:p>
                      <a:pPr lvl="0" latinLnBrk="1">
                        <a:defRPr/>
                      </a:pPr>
                      <a:r>
                        <a:rPr lang="en-US" altLang="ko-KR" sz="1500" dirty="0">
                          <a:latin typeface="D2Coding"/>
                          <a:ea typeface="D2Coding"/>
                        </a:rPr>
                        <a:t>label1.pack()</a:t>
                      </a:r>
                    </a:p>
                    <a:p>
                      <a:pPr lvl="0" latinLnBrk="1">
                        <a:defRPr/>
                      </a:pPr>
                      <a:endParaRPr lang="en-US" altLang="ko-KR" sz="1500" dirty="0">
                        <a:latin typeface="D2Coding"/>
                        <a:ea typeface="D2Coding"/>
                      </a:endParaRPr>
                    </a:p>
                    <a:p>
                      <a:pPr lvl="0" latinLnBrk="1">
                        <a:defRPr/>
                      </a:pPr>
                      <a:r>
                        <a:rPr lang="en-US" altLang="ko-KR" sz="1500" dirty="0" err="1">
                          <a:latin typeface="D2Coding"/>
                          <a:ea typeface="D2Coding"/>
                        </a:rPr>
                        <a:t>window.mainloop</a:t>
                      </a:r>
                      <a:r>
                        <a:rPr lang="en-US" altLang="ko-KR" sz="1500" dirty="0">
                          <a:latin typeface="D2Coding"/>
                          <a:ea typeface="D2Coding"/>
                        </a:rPr>
                        <a:t>()</a:t>
                      </a:r>
                      <a:endParaRPr lang="ko-KR" altLang="en-US" sz="1500" dirty="0">
                        <a:latin typeface="D2Coding"/>
                        <a:ea typeface="D2Coding"/>
                      </a:endParaRPr>
                    </a:p>
                  </a:txBody>
                  <a:tcPr marT="60960" marB="60960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6012160" y="2798930"/>
            <a:ext cx="1874944" cy="22611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BLBiWEQYdFTOe9rzf4UGm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mrJcpDEHKI9Cmj7M6klC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1958E5hvUyXmqsZauhVzj8"/>
</p:tagLst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4245</Words>
  <Application>Microsoft Office PowerPoint</Application>
  <PresentationFormat>화면 슬라이드 쇼(4:3)</PresentationFormat>
  <Paragraphs>1074</Paragraphs>
  <Slides>69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69</vt:i4>
      </vt:variant>
    </vt:vector>
  </HeadingPairs>
  <TitlesOfParts>
    <vt:vector size="76" baseType="lpstr">
      <vt:lpstr>D2Coding</vt:lpstr>
      <vt:lpstr>HY견고딕</vt:lpstr>
      <vt:lpstr>맑은 고딕</vt:lpstr>
      <vt:lpstr>Arial</vt:lpstr>
      <vt:lpstr>Verdana</vt:lpstr>
      <vt:lpstr>Wingdings</vt:lpstr>
      <vt:lpstr>1_Office 테마</vt:lpstr>
      <vt:lpstr>PowerPoint 프레젠테이션</vt:lpstr>
      <vt:lpstr>PowerPoint 프레젠테이션</vt:lpstr>
      <vt:lpstr>Section 01 이 장에서 만들 프로그램</vt:lpstr>
      <vt:lpstr>Section 01 이 장에서 만들 프로그램</vt:lpstr>
      <vt:lpstr>Section 02 기본 위젯</vt:lpstr>
      <vt:lpstr>Section 02 기본 위젯</vt:lpstr>
      <vt:lpstr>Section 02 기본 위젯</vt:lpstr>
      <vt:lpstr>Section 02 기본 위젯</vt:lpstr>
      <vt:lpstr>Section 02 기본 위젯</vt:lpstr>
      <vt:lpstr>Section 02 기본 위젯</vt:lpstr>
      <vt:lpstr>Section 02 기본 위젯</vt:lpstr>
      <vt:lpstr>Section 02 기본 위젯</vt:lpstr>
      <vt:lpstr>Section 02 기본 위젯</vt:lpstr>
      <vt:lpstr>Section 02 기본 위젯</vt:lpstr>
      <vt:lpstr>Section 02 기본 위젯</vt:lpstr>
      <vt:lpstr>Section 02 기본 위젯</vt:lpstr>
      <vt:lpstr>Section 03 위젯 설정</vt:lpstr>
      <vt:lpstr>Section 03 위젯 설정</vt:lpstr>
      <vt:lpstr>Section 03 위젯 설정</vt:lpstr>
      <vt:lpstr>Section 03 위젯 설정</vt:lpstr>
      <vt:lpstr>Section 03 위젯 설정</vt:lpstr>
      <vt:lpstr>Section 03 위젯 설정</vt:lpstr>
      <vt:lpstr>Section 04 메뉴와 대화상자</vt:lpstr>
      <vt:lpstr>Section 04 메뉴와 대화상자</vt:lpstr>
      <vt:lpstr>Section 04 메뉴와 대화상자</vt:lpstr>
      <vt:lpstr>Section 04 메뉴와 대화상자</vt:lpstr>
      <vt:lpstr>Section 04 메뉴와 대화상자</vt:lpstr>
      <vt:lpstr>Section 04 메뉴와 대화상자</vt:lpstr>
      <vt:lpstr>Section 04 메뉴와 대화상자</vt:lpstr>
      <vt:lpstr>Section 04 메뉴와 대화상자</vt:lpstr>
      <vt:lpstr>Section 04 메뉴와 대화상자</vt:lpstr>
      <vt:lpstr>Section 04 메뉴와 대화상자</vt:lpstr>
      <vt:lpstr>Section 04 메뉴와 대화상자</vt:lpstr>
      <vt:lpstr>Section 04 메뉴와 대화상자</vt:lpstr>
      <vt:lpstr>Section 04 메뉴와 대화상자</vt:lpstr>
      <vt:lpstr>Section 04 메뉴와 대화상자</vt:lpstr>
      <vt:lpstr>Section 05 파일 입출력</vt:lpstr>
      <vt:lpstr>Section 05 파일 입출력</vt:lpstr>
      <vt:lpstr>Section 05 파일 입출력</vt:lpstr>
      <vt:lpstr>Section 05 파일 입출력</vt:lpstr>
      <vt:lpstr>Section 05 파일 입출력</vt:lpstr>
      <vt:lpstr>Section 05 파일 입출력</vt:lpstr>
      <vt:lpstr>Section 05 파일 입출력</vt:lpstr>
      <vt:lpstr>Section 05 파일 입출력</vt:lpstr>
      <vt:lpstr>Section 05 파일 입출력</vt:lpstr>
      <vt:lpstr>Section 05 파일 입출력</vt:lpstr>
      <vt:lpstr>Section 05 파일 입출력</vt:lpstr>
      <vt:lpstr>Section 05 파일 입출력</vt:lpstr>
      <vt:lpstr>Section 05 파일 입출력</vt:lpstr>
      <vt:lpstr>Section 05 파일 입출력</vt:lpstr>
      <vt:lpstr>Section 05 파일 입출력</vt:lpstr>
      <vt:lpstr>Section 05 파일 입출력</vt:lpstr>
      <vt:lpstr>Section 05 파일 입출력</vt:lpstr>
      <vt:lpstr>Section 05 파일 입출력</vt:lpstr>
      <vt:lpstr>Section 05 파일 입출력</vt:lpstr>
      <vt:lpstr>Section 05 파일 입출력</vt:lpstr>
      <vt:lpstr>Section 05 파일 입출력</vt:lpstr>
      <vt:lpstr>Section 06 이진 파일 입출력</vt:lpstr>
      <vt:lpstr>Section 06 이진 파일 입출력</vt:lpstr>
      <vt:lpstr>Section 06 이진 파일 입출력</vt:lpstr>
      <vt:lpstr>Section 06 이진 파일 입출력</vt:lpstr>
      <vt:lpstr>Section 06 이진 파일 입출력</vt:lpstr>
      <vt:lpstr>Section 06 이진 파일 입출력</vt:lpstr>
      <vt:lpstr>Section 06 이진 파일 입출력</vt:lpstr>
      <vt:lpstr>Section 06 이진 파일 입출력</vt:lpstr>
      <vt:lpstr>Section 06 이진 파일 입출력</vt:lpstr>
      <vt:lpstr>Section 06 이진 파일 입출력</vt:lpstr>
      <vt:lpstr>Section 06 이진 파일 입출력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ch00_교재소개&amp;강의계획표</dc:title>
  <dc:creator>한빛아카데미(주)</dc:creator>
  <cp:lastModifiedBy>시영</cp:lastModifiedBy>
  <cp:revision>393</cp:revision>
  <dcterms:created xsi:type="dcterms:W3CDTF">2012-07-23T02:34:37Z</dcterms:created>
  <dcterms:modified xsi:type="dcterms:W3CDTF">2023-07-09T07:22:09Z</dcterms:modified>
  <cp:version/>
</cp:coreProperties>
</file>